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2" r:id="rId2"/>
    <p:sldId id="338" r:id="rId3"/>
    <p:sldId id="339" r:id="rId4"/>
    <p:sldId id="337" r:id="rId5"/>
    <p:sldId id="354" r:id="rId6"/>
    <p:sldId id="351" r:id="rId7"/>
    <p:sldId id="353" r:id="rId8"/>
    <p:sldId id="340" r:id="rId9"/>
    <p:sldId id="259" r:id="rId10"/>
    <p:sldId id="355" r:id="rId11"/>
    <p:sldId id="321" r:id="rId12"/>
    <p:sldId id="308" r:id="rId13"/>
    <p:sldId id="333" r:id="rId14"/>
    <p:sldId id="348" r:id="rId15"/>
    <p:sldId id="320" r:id="rId16"/>
    <p:sldId id="268" r:id="rId17"/>
    <p:sldId id="307" r:id="rId18"/>
    <p:sldId id="298" r:id="rId19"/>
    <p:sldId id="343" r:id="rId20"/>
    <p:sldId id="34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howGuides="1">
      <p:cViewPr varScale="1">
        <p:scale>
          <a:sx n="112" d="100"/>
          <a:sy n="112" d="100"/>
        </p:scale>
        <p:origin x="480" y="192"/>
      </p:cViewPr>
      <p:guideLst>
        <p:guide orient="horz" pos="4224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A38EC-AFA6-4946-9FA2-684F84F0A507}" type="datetimeFigureOut">
              <a:rPr lang="en-US" smtClean="0"/>
              <a:t>3/31/23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1C592-469F-6342-8199-0696D962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bic_crystal_syste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uboctahedron" TargetMode="External"/><Relationship Id="rId4" Type="http://schemas.openxmlformats.org/officeDocument/2006/relationships/hyperlink" Target="https://en.wikipedia.org/wiki/Octahedro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1C592-469F-6342-8199-0696D96264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28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CaTiO3 but many other cations can be substituted: A and B are large electropositive cations. </a:t>
            </a:r>
            <a:r>
              <a:rPr lang="en-CA" dirty="0"/>
              <a:t>The ideal </a:t>
            </a:r>
            <a:r>
              <a:rPr lang="en-CA" dirty="0">
                <a:hlinkClick r:id="rId3" tooltip="Cubic crystal system"/>
              </a:rPr>
              <a:t>cubic structure</a:t>
            </a:r>
            <a:r>
              <a:rPr lang="en-CA" dirty="0"/>
              <a:t> has the B cation in 6-fold coordination, surrounded by an </a:t>
            </a:r>
            <a:r>
              <a:rPr lang="en-CA" dirty="0">
                <a:hlinkClick r:id="rId4" tooltip="Octahedron"/>
              </a:rPr>
              <a:t>octahedron</a:t>
            </a:r>
            <a:r>
              <a:rPr lang="en-CA" dirty="0"/>
              <a:t> of anions, and the A cation in 12-fold </a:t>
            </a:r>
            <a:r>
              <a:rPr lang="en-CA" dirty="0">
                <a:hlinkClick r:id="rId5" tooltip="Cuboctahedron"/>
              </a:rPr>
              <a:t>cuboctahedral</a:t>
            </a:r>
            <a:r>
              <a:rPr lang="en-CA" dirty="0"/>
              <a:t> coordination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1C592-469F-6342-8199-0696D96264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3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low oxygen atmosphere 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1C592-469F-6342-8199-0696D96264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7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hyperparameter model versus hyperparameter optimized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1C592-469F-6342-8199-0696D96264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0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1C592-469F-6342-8199-0696D96264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4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1C592-469F-6342-8199-0696D96264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3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  <a:latin typeface="Arial" panose="020B0604020202020204" pitchFamily="34" charset="0"/>
              </a:rPr>
              <a:t>Constrained autoencoder architecture by Gaussian prior. </a:t>
            </a:r>
            <a:r>
              <a:rPr lang="en-US" dirty="0" err="1"/>
              <a:t>Lrec</a:t>
            </a:r>
            <a:r>
              <a:rPr lang="en-US" dirty="0"/>
              <a:t> is binary cross-entropy </a:t>
            </a:r>
            <a:r>
              <a:rPr lang="en-CA" dirty="0">
                <a:effectLst/>
                <a:latin typeface="Arial" panose="020B0604020202020204" pitchFamily="34" charset="0"/>
              </a:rPr>
              <a:t>of input-output pair and </a:t>
            </a:r>
            <a:r>
              <a:rPr lang="en-CA" dirty="0" err="1">
                <a:effectLst/>
                <a:latin typeface="Arial" panose="020B0604020202020204" pitchFamily="34" charset="0"/>
              </a:rPr>
              <a:t>Lreg</a:t>
            </a:r>
            <a:r>
              <a:rPr lang="en-CA" dirty="0">
                <a:effectLst/>
                <a:latin typeface="Arial" panose="020B0604020202020204" pitchFamily="34" charset="0"/>
              </a:rPr>
              <a:t> is defined as maximum mean discrepancy (MMD) between the latent space distribution and a Gaussian prior. MMD is a kernel-based statistical measure used to determine whether given two distributions are the same. Two distributions are similar if their moments are similar.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0F7EF-9F8F-DE42-99D7-B55D9880D7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3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835E-655F-7A71-30E1-D4061CA1F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DC0B7-6282-4997-5F53-6DBA51D2D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F37B8-D616-E7FF-13F9-9A7B7FF9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DD17-E2DE-F141-8308-F89DD77BC665}" type="datetime1">
              <a:rPr lang="en-CA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2A681-D182-3831-6B15-58564994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A888-0C80-6BFC-B1C8-0B03E77C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7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677E-FE8D-97F8-879A-0B29F42C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984A1-5BF0-BC0C-7C7C-DA7E37572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8A5E0-4FE4-44B6-6218-0E1FD012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8C92-1C2F-1F4E-9C08-70A40DE1816A}" type="datetime1">
              <a:rPr lang="en-CA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3042A-C451-3C39-3712-238FD27E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93026-4B4C-775B-B61A-5909EC67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59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83803-055C-6980-66CF-39333858B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4C660-E556-6C12-F1F8-927F568E4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A8293-90E2-5F6C-695A-7BBAEE7A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E87A-404D-884D-928A-0946CC045E78}" type="datetime1">
              <a:rPr lang="en-CA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C075F-0900-85A4-8AAF-448D1D7B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37C2D-B2C4-2036-1860-F541E5F1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8E5E-9147-D916-125A-C29666F6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5F264-0CC0-F7A8-D8A7-7660FE8C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6CE3D-CA82-1F4A-DB53-F23DB26B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F2F7-3D80-344E-AA61-05C2A99E8324}" type="datetime1">
              <a:rPr lang="en-CA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ECD68-E144-8720-1D88-9F5D2374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0B245-7BB0-7979-E5E4-7CC5382C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6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040E-934B-DCDF-7281-494D8163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9AFEF-46C5-15EE-A91F-1A6F4D020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BB33-7074-26DC-2BAF-2928ECD32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0AD2-F603-8C43-9AE6-FCB539F38802}" type="datetime1">
              <a:rPr lang="en-CA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DE4C1-942F-2F9E-56BE-63B34FC3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AAE30-96AD-226A-A635-6DEA9596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54D8-0F6C-38B2-7AE6-E5D01A21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0F48-0E6D-98A6-83F9-EB7D6766D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7E5F5-425A-B900-BF94-FFB6C1D75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3526D-D701-6E78-BECC-093C472D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AE7B-E6CB-A942-B6D5-1CB8E004CB0C}" type="datetime1">
              <a:rPr lang="en-CA" smtClean="0"/>
              <a:t>2023-03-31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859D4-9774-9741-1D95-7A22F8E1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19A95-CE1D-EFBD-B3E4-B7CD5443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59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CBCB-F10D-97D7-D381-35D2E18C3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CB6F8-3C7B-E0A9-CF8D-BA5A53CC5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E738F-A3AA-D3F2-0A2E-13AB325A1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1F8D6-DFA5-D2B9-E164-8B0CDE7B3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F5B1F-3704-FC64-D247-8E45B92DA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C4740-456A-EE1B-E23D-2992242F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D4E86-122A-A141-A9E8-8EEF6F726985}" type="datetime1">
              <a:rPr lang="en-CA" smtClean="0"/>
              <a:t>2023-03-31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46F5E-258B-E478-C48C-D17F7E12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B5DF7-6168-1197-0909-77FF6D03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5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54C0-7498-B6E6-9D9B-FCAFC2C2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2DDE79-6C2A-FDDA-ECAC-A184740C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C9F76-D1B4-D448-B337-EAB7F993CA20}" type="datetime1">
              <a:rPr lang="en-CA" smtClean="0"/>
              <a:t>2023-03-31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0826C-B0DB-AAA9-DDDB-148AA11E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DF3B6-0707-F559-9044-E617DCD3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4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3D210-8B3F-69FD-57CB-5A552F00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ED2F-2F34-0242-9B3E-FA94A15DFE7D}" type="datetime1">
              <a:rPr lang="en-CA" smtClean="0"/>
              <a:t>2023-03-31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90B02-8AB1-31EB-59EF-4481D559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86EA7-920A-6214-E6FC-7380BC1C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41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0F25-E6C5-6B91-08D4-9329F0CB2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6472A-CFDC-D77F-CCB5-FAE52F02F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2E1ED-C30D-28B7-3321-E2E46EE62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58AFD-65B9-7B9D-7E21-C98B2B4DC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1BD-3834-F74D-A2DD-EB15A6416D44}" type="datetime1">
              <a:rPr lang="en-CA" smtClean="0"/>
              <a:t>2023-03-31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F5786-B673-0279-4042-A5B97D11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7C854-991C-E134-358A-BF632456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22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95E0-E949-DB38-B1D2-29E28247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65AAD-FCEE-AD4E-0789-B1D5E56E6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6774E-DDCF-5534-E91E-4EC6129AB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DAC34-36CD-2B5E-AEDC-18FE8459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DD77-EB42-234D-A499-83133C5D20D5}" type="datetime1">
              <a:rPr lang="en-CA" smtClean="0"/>
              <a:t>2023-03-31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0CF5C-750F-54AF-4ED8-445D9F8C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76C4-C4FE-9FF2-7822-F5F72EBE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4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CD2CD-40F8-22D8-B706-D287209E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EFDD3-4EA9-87DA-D595-1B0190933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AEFBE-E09E-FFA3-85C7-138D75B21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B9198-D926-164B-A9F4-CB2664ECE4D3}" type="datetime1">
              <a:rPr lang="en-CA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4FC7B-0A9C-C1FC-202B-773B025D8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D5631-CF94-E8E1-125F-9A4FBE7F0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DE3EF-8DDE-0941-A1A5-22AC9EB97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2C5D9D-30A5-DCCF-A16E-4073612344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" y="0"/>
            <a:ext cx="12144666" cy="690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EEC0D-EF29-F097-AA45-0DAF8067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05" y="1207880"/>
            <a:ext cx="1176065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Density Functional Theory and Machine Learning applied for Perovskite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2422E-FA40-AF6A-8EF2-905A25C4AAB3}"/>
              </a:ext>
            </a:extLst>
          </p:cNvPr>
          <p:cNvSpPr txBox="1"/>
          <p:nvPr/>
        </p:nvSpPr>
        <p:spPr>
          <a:xfrm>
            <a:off x="841234" y="3147906"/>
            <a:ext cx="105095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Jiri Hostas</a:t>
            </a:r>
          </a:p>
          <a:p>
            <a:pPr algn="ctr"/>
            <a:r>
              <a:rPr lang="en-CA" sz="2400" b="1" dirty="0"/>
              <a:t>8th Annual Alberta </a:t>
            </a:r>
            <a:r>
              <a:rPr lang="en-CA" sz="2400" b="1" dirty="0">
                <a:solidFill>
                  <a:srgbClr val="000000"/>
                </a:solidFill>
                <a:effectLst/>
              </a:rPr>
              <a:t>Nano</a:t>
            </a:r>
            <a:r>
              <a:rPr lang="en-CA" sz="2400" b="1" dirty="0"/>
              <a:t> Research Symposium</a:t>
            </a:r>
            <a:endParaRPr lang="en-US" sz="2400" b="1" dirty="0"/>
          </a:p>
          <a:p>
            <a:pPr algn="ctr"/>
            <a:r>
              <a:rPr lang="en-US" sz="2400" dirty="0"/>
              <a:t>April 1, 2023</a:t>
            </a:r>
            <a:endParaRPr lang="en-US" sz="2400" u="sng" dirty="0"/>
          </a:p>
          <a:p>
            <a:endParaRPr lang="en-US" sz="2400" u="sng" dirty="0"/>
          </a:p>
          <a:p>
            <a:endParaRPr lang="en-US" sz="2400" u="sng" dirty="0"/>
          </a:p>
          <a:p>
            <a:endParaRPr lang="en-US" sz="2000" dirty="0"/>
          </a:p>
          <a:p>
            <a:r>
              <a:rPr lang="en-US" sz="2000" dirty="0"/>
              <a:t>Funded by AI4D NRC project: Dennis </a:t>
            </a:r>
            <a:r>
              <a:rPr lang="en-US" sz="2000" dirty="0" err="1"/>
              <a:t>Salahub</a:t>
            </a:r>
            <a:r>
              <a:rPr lang="en-US" sz="2000" dirty="0"/>
              <a:t>, </a:t>
            </a:r>
            <a:r>
              <a:rPr lang="en-CA" sz="2000" dirty="0"/>
              <a:t>John Garcia, </a:t>
            </a:r>
            <a:r>
              <a:rPr lang="en-CA" sz="2000" dirty="0" err="1"/>
              <a:t>Hatef</a:t>
            </a:r>
            <a:r>
              <a:rPr lang="en-CA" sz="2000" dirty="0"/>
              <a:t> </a:t>
            </a:r>
            <a:r>
              <a:rPr lang="en-CA" sz="2000" dirty="0" err="1"/>
              <a:t>Shahmohamadi</a:t>
            </a:r>
            <a:r>
              <a:rPr lang="en-CA" sz="2000" dirty="0"/>
              <a:t>, </a:t>
            </a:r>
            <a:r>
              <a:rPr lang="en-CA" sz="2000" dirty="0" err="1"/>
              <a:t>Maicon</a:t>
            </a:r>
            <a:r>
              <a:rPr lang="en-CA" sz="2000" dirty="0"/>
              <a:t> Lourenco,</a:t>
            </a:r>
          </a:p>
          <a:p>
            <a:r>
              <a:rPr lang="en-CA" sz="2000" dirty="0"/>
              <a:t>		                     Alain </a:t>
            </a:r>
            <a:r>
              <a:rPr lang="en-CA" sz="2000" dirty="0" err="1"/>
              <a:t>Tchagang</a:t>
            </a:r>
            <a:r>
              <a:rPr lang="en-CA" sz="2000" dirty="0"/>
              <a:t>, Venkataraman </a:t>
            </a:r>
            <a:r>
              <a:rPr lang="en-CA" sz="2000" dirty="0" err="1"/>
              <a:t>Thangadurai</a:t>
            </a:r>
            <a:r>
              <a:rPr lang="en-CA" sz="2000" dirty="0"/>
              <a:t>, and Karthik Shankar</a:t>
            </a:r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099C83-0162-0E05-0EFB-70EDFAE63639}"/>
              </a:ext>
            </a:extLst>
          </p:cNvPr>
          <p:cNvGrpSpPr/>
          <p:nvPr/>
        </p:nvGrpSpPr>
        <p:grpSpPr>
          <a:xfrm>
            <a:off x="913803" y="4789439"/>
            <a:ext cx="6338207" cy="369332"/>
            <a:chOff x="1469798" y="4177867"/>
            <a:chExt cx="633820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E016B2-DD41-DC9A-C11E-EF79039CAED7}"/>
                </a:ext>
              </a:extLst>
            </p:cNvPr>
            <p:cNvSpPr txBox="1"/>
            <p:nvPr/>
          </p:nvSpPr>
          <p:spPr>
            <a:xfrm>
              <a:off x="1712005" y="417786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 err="1"/>
                <a:t>github.com</a:t>
              </a:r>
              <a:r>
                <a:rPr lang="en-US" sz="1800" dirty="0"/>
                <a:t>/</a:t>
              </a:r>
              <a:r>
                <a:rPr lang="en-US" sz="1800" dirty="0" err="1"/>
                <a:t>jiri-hostas</a:t>
              </a:r>
              <a:endParaRPr lang="en-US" dirty="0"/>
            </a:p>
          </p:txBody>
        </p:sp>
        <p:pic>
          <p:nvPicPr>
            <p:cNvPr id="1026" name="Picture 2" descr="GitHub Logos and Usage · GitHub">
              <a:extLst>
                <a:ext uri="{FF2B5EF4-FFF2-40B4-BE49-F238E27FC236}">
                  <a16:creationId xmlns:a16="http://schemas.microsoft.com/office/drawing/2014/main" id="{AC904FB1-9FD2-3C7A-1C9B-4D46D3435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798" y="4240222"/>
              <a:ext cx="261257" cy="261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UCalgary Study Abroad | Calgary AB">
            <a:extLst>
              <a:ext uri="{FF2B5EF4-FFF2-40B4-BE49-F238E27FC236}">
                <a16:creationId xmlns:a16="http://schemas.microsoft.com/office/drawing/2014/main" id="{F7728F36-26CF-C0F6-26A2-5E5116E51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63" y="0"/>
            <a:ext cx="1111738" cy="89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National Research Council Canada | EARTO">
            <a:extLst>
              <a:ext uri="{FF2B5EF4-FFF2-40B4-BE49-F238E27FC236}">
                <a16:creationId xmlns:a16="http://schemas.microsoft.com/office/drawing/2014/main" id="{4AEB0411-8756-B3D5-F970-9D274D106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0331" cy="102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73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E94B7A-99DF-A327-0B98-1825B7C0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163"/>
            <a:ext cx="2743200" cy="365125"/>
          </a:xfrm>
        </p:spPr>
        <p:txBody>
          <a:bodyPr/>
          <a:lstStyle/>
          <a:p>
            <a:fld id="{C01DE3EF-8DDE-0941-A1A5-22AC9EB97FB3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753261-2C52-69BC-D851-D52C62A92B8E}"/>
              </a:ext>
            </a:extLst>
          </p:cNvPr>
          <p:cNvSpPr txBox="1"/>
          <p:nvPr/>
        </p:nvSpPr>
        <p:spPr>
          <a:xfrm>
            <a:off x="8526748" y="2244713"/>
            <a:ext cx="90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4445EF-4B0D-305E-4F6A-037759654D82}"/>
              </a:ext>
            </a:extLst>
          </p:cNvPr>
          <p:cNvSpPr txBox="1"/>
          <p:nvPr/>
        </p:nvSpPr>
        <p:spPr>
          <a:xfrm>
            <a:off x="8526748" y="4653877"/>
            <a:ext cx="82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51928D-4AF5-2B57-D07F-6DDC38951A15}"/>
              </a:ext>
            </a:extLst>
          </p:cNvPr>
          <p:cNvSpPr txBox="1"/>
          <p:nvPr/>
        </p:nvSpPr>
        <p:spPr>
          <a:xfrm>
            <a:off x="0" y="6367367"/>
            <a:ext cx="123692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00" dirty="0"/>
              <a:t>39 features, </a:t>
            </a:r>
            <a:r>
              <a:rPr lang="en-CA" sz="1300" dirty="0">
                <a:solidFill>
                  <a:srgbClr val="FF0000"/>
                </a:solidFill>
              </a:rPr>
              <a:t>weight compositions</a:t>
            </a:r>
            <a:r>
              <a:rPr lang="en-CA" sz="1300" dirty="0"/>
              <a:t>:</a:t>
            </a:r>
          </a:p>
          <a:p>
            <a:r>
              <a:rPr lang="en-CA" sz="1300" dirty="0"/>
              <a:t>['Bi', 'Ca', 'Fe', 'O', 'Gd', 'Cr', 'Sr', 'Ta', 'Ni', 'Mo', 'Li', 'Cu', 'Ba', 'Sc', 'W', 'Co', 'Nb', 'La', 'Mg', 'Mn', 'Eu', 'Dy', 'Lu', 'Ag', 'I', 'Na', '</a:t>
            </a:r>
            <a:r>
              <a:rPr lang="en-CA" sz="1300" dirty="0" err="1"/>
              <a:t>Ti</a:t>
            </a:r>
            <a:r>
              <a:rPr lang="en-CA" sz="1300" dirty="0"/>
              <a:t>', '</a:t>
            </a:r>
            <a:r>
              <a:rPr lang="en-CA" sz="1300" dirty="0" err="1"/>
              <a:t>Sm</a:t>
            </a:r>
            <a:r>
              <a:rPr lang="en-CA" sz="1300" dirty="0"/>
              <a:t>', 'Zn', '</a:t>
            </a:r>
            <a:r>
              <a:rPr lang="en-CA" sz="1300" dirty="0" err="1"/>
              <a:t>Pr</a:t>
            </a:r>
            <a:r>
              <a:rPr lang="en-CA" sz="1300" dirty="0"/>
              <a:t>', 'V', 'Ce', 'Nd', 'In', '</a:t>
            </a:r>
            <a:r>
              <a:rPr lang="en-CA" sz="1300" dirty="0" err="1"/>
              <a:t>Te</a:t>
            </a:r>
            <a:r>
              <a:rPr lang="en-CA" sz="1300" dirty="0"/>
              <a:t>', 'Ga', 'Tb', 'Y', 'Al']</a:t>
            </a:r>
            <a:endParaRPr lang="en-US" sz="1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37D134-26E9-E501-6A9B-EFCF25371E67}"/>
              </a:ext>
            </a:extLst>
          </p:cNvPr>
          <p:cNvSpPr txBox="1"/>
          <p:nvPr/>
        </p:nvSpPr>
        <p:spPr>
          <a:xfrm>
            <a:off x="9757406" y="3124265"/>
            <a:ext cx="22435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Key takeaway:</a:t>
            </a:r>
          </a:p>
          <a:p>
            <a:r>
              <a:rPr lang="en-US" b="1" dirty="0">
                <a:solidFill>
                  <a:srgbClr val="0070C0"/>
                </a:solidFill>
              </a:rPr>
              <a:t>slight improvement </a:t>
            </a:r>
          </a:p>
          <a:p>
            <a:r>
              <a:rPr lang="en-US" b="1" dirty="0">
                <a:solidFill>
                  <a:srgbClr val="0070C0"/>
                </a:solidFill>
              </a:rPr>
              <a:t>when we optimize </a:t>
            </a:r>
          </a:p>
          <a:p>
            <a:r>
              <a:rPr lang="en-US" b="1" dirty="0">
                <a:solidFill>
                  <a:srgbClr val="0070C0"/>
                </a:solidFill>
              </a:rPr>
              <a:t>the models but still a </a:t>
            </a:r>
          </a:p>
          <a:p>
            <a:r>
              <a:rPr lang="en-US" b="1" dirty="0">
                <a:solidFill>
                  <a:srgbClr val="0070C0"/>
                </a:solidFill>
              </a:rPr>
              <a:t>weak descriptor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9BF48-4F54-693F-12A5-FB59F7FE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step: Composition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4535A-FFB0-79F0-41E8-D8DBC6CF9281}"/>
              </a:ext>
            </a:extLst>
          </p:cNvPr>
          <p:cNvSpPr txBox="1"/>
          <p:nvPr/>
        </p:nvSpPr>
        <p:spPr>
          <a:xfrm>
            <a:off x="8315520" y="17096"/>
            <a:ext cx="3957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Bi</a:t>
            </a:r>
            <a:r>
              <a:rPr lang="en-CA" sz="1200" b="1" baseline="-25000" dirty="0"/>
              <a:t>1</a:t>
            </a:r>
            <a:r>
              <a:rPr lang="en-CA" sz="1200" b="1" dirty="0"/>
              <a:t>Ca</a:t>
            </a:r>
            <a:r>
              <a:rPr lang="en-CA" sz="1200" b="1" baseline="-25000" dirty="0"/>
              <a:t>1</a:t>
            </a:r>
            <a:r>
              <a:rPr lang="en-CA" sz="1200" b="1" dirty="0"/>
              <a:t>Fe</a:t>
            </a:r>
            <a:r>
              <a:rPr lang="en-CA" sz="1200" b="1" baseline="-25000" dirty="0"/>
              <a:t>2</a:t>
            </a:r>
            <a:r>
              <a:rPr lang="en-CA" sz="1200" b="1" dirty="0"/>
              <a:t>O</a:t>
            </a:r>
            <a:r>
              <a:rPr lang="en-CA" sz="1200" b="1" baseline="-25000" dirty="0"/>
              <a:t>6</a:t>
            </a:r>
            <a:r>
              <a:rPr lang="en-CA" sz="1200" dirty="0"/>
              <a:t> double-perovskite weight composition vector:</a:t>
            </a:r>
          </a:p>
          <a:p>
            <a:endParaRPr lang="en-CA" sz="1200" dirty="0"/>
          </a:p>
          <a:p>
            <a:r>
              <a:rPr lang="en-CA" sz="1200" b="1" baseline="-25000" dirty="0">
                <a:solidFill>
                  <a:srgbClr val="FF0000"/>
                </a:solidFill>
              </a:rPr>
              <a:t>	      </a:t>
            </a:r>
            <a:r>
              <a:rPr lang="en-CA" sz="1200" b="1" dirty="0">
                <a:solidFill>
                  <a:srgbClr val="FF0000"/>
                </a:solidFill>
              </a:rPr>
              <a:t>[0.46,    0.09,    0.24,   0.21,    0.00,    … ]</a:t>
            </a:r>
          </a:p>
          <a:p>
            <a:r>
              <a:rPr lang="en-CA" sz="1200" dirty="0"/>
              <a:t>	    [    </a:t>
            </a:r>
            <a:r>
              <a:rPr lang="en-CA" sz="1200" b="1" dirty="0"/>
              <a:t>Bi,        Ca,       Fe,        O,      Gd</a:t>
            </a:r>
            <a:r>
              <a:rPr lang="en-CA" sz="1200" dirty="0"/>
              <a:t>,     … ]</a:t>
            </a:r>
          </a:p>
          <a:p>
            <a:endParaRPr lang="en-CA" sz="1200" dirty="0"/>
          </a:p>
          <a:p>
            <a:endParaRPr lang="en-CA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73F29-8DB0-3647-8AB5-46D7085C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31" y="1217425"/>
            <a:ext cx="6912341" cy="50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51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5B6CE-5795-5CB0-BE8A-5314BB45A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212" y="447851"/>
            <a:ext cx="4876800" cy="5962298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Descriptors</a:t>
            </a:r>
            <a:r>
              <a:rPr lang="en-US" sz="2600" dirty="0"/>
              <a:t> included:</a:t>
            </a:r>
          </a:p>
          <a:p>
            <a:pPr lvl="1"/>
            <a:r>
              <a:rPr lang="en-US" dirty="0"/>
              <a:t>Compound mass composition</a:t>
            </a:r>
          </a:p>
          <a:p>
            <a:pPr lvl="1"/>
            <a:r>
              <a:rPr lang="en-US" dirty="0"/>
              <a:t>Sample preparation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Atomic features (tabulated)</a:t>
            </a:r>
          </a:p>
          <a:p>
            <a:pPr lvl="2"/>
            <a:r>
              <a:rPr lang="en-US" dirty="0"/>
              <a:t>Shannon’s ionic radii</a:t>
            </a:r>
          </a:p>
          <a:p>
            <a:pPr lvl="2"/>
            <a:r>
              <a:rPr lang="en-US" dirty="0"/>
              <a:t>Ideal bond length</a:t>
            </a:r>
          </a:p>
          <a:p>
            <a:pPr lvl="2"/>
            <a:r>
              <a:rPr lang="en-US" dirty="0"/>
              <a:t>Electronegativity</a:t>
            </a:r>
          </a:p>
          <a:p>
            <a:pPr lvl="2"/>
            <a:r>
              <a:rPr lang="en-US" dirty="0"/>
              <a:t>Van der walls radius</a:t>
            </a:r>
          </a:p>
          <a:p>
            <a:pPr lvl="2"/>
            <a:r>
              <a:rPr lang="en-US" dirty="0"/>
              <a:t>Ionization energy</a:t>
            </a:r>
          </a:p>
          <a:p>
            <a:pPr lvl="2"/>
            <a:r>
              <a:rPr lang="en-US" dirty="0"/>
              <a:t>Molar volume</a:t>
            </a:r>
          </a:p>
          <a:p>
            <a:pPr lvl="2"/>
            <a:r>
              <a:rPr lang="en-US" dirty="0"/>
              <a:t>Atomic number</a:t>
            </a:r>
          </a:p>
          <a:p>
            <a:pPr lvl="2"/>
            <a:r>
              <a:rPr lang="en-US" dirty="0"/>
              <a:t>Atomic mass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Geometric criteria</a:t>
            </a:r>
          </a:p>
          <a:p>
            <a:pPr lvl="2"/>
            <a:r>
              <a:rPr lang="en-US" dirty="0"/>
              <a:t>Tolerance factor</a:t>
            </a:r>
          </a:p>
          <a:p>
            <a:pPr lvl="2"/>
            <a:r>
              <a:rPr lang="en-US" dirty="0"/>
              <a:t>Octahedral factor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sz="2600" dirty="0">
                <a:solidFill>
                  <a:srgbClr val="0070C0"/>
                </a:solidFill>
              </a:rPr>
              <a:t>Target property:</a:t>
            </a:r>
          </a:p>
          <a:p>
            <a:pPr lvl="1"/>
            <a:r>
              <a:rPr lang="en-US" sz="2000" dirty="0"/>
              <a:t>Experimental Bandgap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6F4A7-5FFC-E51D-80F5-3F69D33D1387}"/>
              </a:ext>
            </a:extLst>
          </p:cNvPr>
          <p:cNvSpPr txBox="1"/>
          <p:nvPr/>
        </p:nvSpPr>
        <p:spPr>
          <a:xfrm>
            <a:off x="511629" y="1143000"/>
            <a:ext cx="1624804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From literature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563F0-5DA1-53CD-FC6C-E454B73A2E38}"/>
              </a:ext>
            </a:extLst>
          </p:cNvPr>
          <p:cNvSpPr txBox="1"/>
          <p:nvPr/>
        </p:nvSpPr>
        <p:spPr>
          <a:xfrm>
            <a:off x="511629" y="3203247"/>
            <a:ext cx="2048702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From periodic table</a:t>
            </a:r>
          </a:p>
          <a:p>
            <a:r>
              <a:rPr lang="en-US" b="1" dirty="0">
                <a:solidFill>
                  <a:srgbClr val="0070C0"/>
                </a:solidFill>
              </a:rPr>
              <a:t>of elements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8EC3EAB-8A29-CA10-EB17-629827FAB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4"/>
          <a:stretch/>
        </p:blipFill>
        <p:spPr bwMode="auto">
          <a:xfrm>
            <a:off x="7673458" y="1384436"/>
            <a:ext cx="3588509" cy="133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9D78B-9F2E-AB7E-EB2A-4CB3EAD8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800" y="2806469"/>
            <a:ext cx="4441658" cy="3841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2A97C8-5BE2-6CD6-B0B3-94D92A2CEDE5}"/>
              </a:ext>
            </a:extLst>
          </p:cNvPr>
          <p:cNvSpPr txBox="1"/>
          <p:nvPr/>
        </p:nvSpPr>
        <p:spPr>
          <a:xfrm>
            <a:off x="7548791" y="311856"/>
            <a:ext cx="4553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Bi</a:t>
            </a:r>
            <a:r>
              <a:rPr lang="en-CA" sz="1200" b="1" baseline="-25000" dirty="0"/>
              <a:t>1</a:t>
            </a:r>
            <a:r>
              <a:rPr lang="en-CA" sz="1200" b="1" dirty="0"/>
              <a:t>Ca</a:t>
            </a:r>
            <a:r>
              <a:rPr lang="en-CA" sz="1200" b="1" baseline="-25000" dirty="0"/>
              <a:t>1</a:t>
            </a:r>
            <a:r>
              <a:rPr lang="en-CA" sz="1200" b="1" dirty="0"/>
              <a:t>Fe</a:t>
            </a:r>
            <a:r>
              <a:rPr lang="en-CA" sz="1200" b="1" baseline="-25000" dirty="0"/>
              <a:t>1</a:t>
            </a:r>
            <a:r>
              <a:rPr lang="en-CA" sz="1200" b="1" dirty="0"/>
              <a:t>O</a:t>
            </a:r>
            <a:r>
              <a:rPr lang="en-CA" sz="1200" b="1" baseline="-25000" dirty="0"/>
              <a:t>3</a:t>
            </a:r>
            <a:r>
              <a:rPr lang="en-CA" sz="1200" dirty="0"/>
              <a:t> double-perovskite weight composition vector (before std):</a:t>
            </a:r>
          </a:p>
          <a:p>
            <a:endParaRPr lang="en-CA" sz="1200" dirty="0"/>
          </a:p>
          <a:p>
            <a:r>
              <a:rPr lang="en-CA" sz="1200" b="1" baseline="-25000" dirty="0">
                <a:solidFill>
                  <a:srgbClr val="FF0000"/>
                </a:solidFill>
              </a:rPr>
              <a:t>	      </a:t>
            </a:r>
            <a:r>
              <a:rPr lang="en-CA" sz="1200" b="1" dirty="0">
                <a:solidFill>
                  <a:srgbClr val="FF0000"/>
                </a:solidFill>
              </a:rPr>
              <a:t>[0.46,    0.09,    0.24,   0.21,    0.00,    … ]</a:t>
            </a:r>
          </a:p>
          <a:p>
            <a:r>
              <a:rPr lang="en-CA" sz="1200" dirty="0"/>
              <a:t>	    [    </a:t>
            </a:r>
            <a:r>
              <a:rPr lang="en-CA" sz="1200" b="1" dirty="0"/>
              <a:t>Bi,        Ca,       Fe,        O,      Gd</a:t>
            </a:r>
            <a:r>
              <a:rPr lang="en-CA" sz="1200" dirty="0"/>
              <a:t>,     … ]</a:t>
            </a:r>
          </a:p>
          <a:p>
            <a:endParaRPr lang="en-CA" sz="1200" dirty="0"/>
          </a:p>
          <a:p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94878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2" name="Picture 28">
            <a:extLst>
              <a:ext uri="{FF2B5EF4-FFF2-40B4-BE49-F238E27FC236}">
                <a16:creationId xmlns:a16="http://schemas.microsoft.com/office/drawing/2014/main" id="{4DAF88F9-FE3A-81AD-03C6-A12A3F3D1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0" y="4419707"/>
            <a:ext cx="3958337" cy="240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>
            <a:extLst>
              <a:ext uri="{FF2B5EF4-FFF2-40B4-BE49-F238E27FC236}">
                <a16:creationId xmlns:a16="http://schemas.microsoft.com/office/drawing/2014/main" id="{8E3D6266-6CDE-7FC7-42A7-CE93C222E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0" y="2007413"/>
            <a:ext cx="3958337" cy="24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3551AD-DE68-6995-3056-6A7317A1CE3A}"/>
              </a:ext>
            </a:extLst>
          </p:cNvPr>
          <p:cNvSpPr txBox="1"/>
          <p:nvPr/>
        </p:nvSpPr>
        <p:spPr>
          <a:xfrm>
            <a:off x="2329127" y="3324243"/>
            <a:ext cx="9380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MSE: 0.02</a:t>
            </a:r>
          </a:p>
          <a:p>
            <a:r>
              <a:rPr lang="en-CA" sz="1400" dirty="0"/>
              <a:t>MAE: 0.06</a:t>
            </a:r>
          </a:p>
          <a:p>
            <a:r>
              <a:rPr lang="en-CA" sz="1400" dirty="0"/>
              <a:t>R</a:t>
            </a:r>
            <a:r>
              <a:rPr lang="en-CA" sz="1400" baseline="30000" dirty="0"/>
              <a:t>2</a:t>
            </a:r>
            <a:r>
              <a:rPr lang="en-CA" sz="1400" dirty="0"/>
              <a:t>: 0.98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DF9D1-5F5B-CCD4-CEC3-1D9A215D3483}"/>
              </a:ext>
            </a:extLst>
          </p:cNvPr>
          <p:cNvSpPr txBox="1"/>
          <p:nvPr/>
        </p:nvSpPr>
        <p:spPr>
          <a:xfrm>
            <a:off x="2441893" y="5808982"/>
            <a:ext cx="9380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MSE: 0.35</a:t>
            </a:r>
          </a:p>
          <a:p>
            <a:r>
              <a:rPr lang="en-CA" sz="1400" dirty="0"/>
              <a:t>MAE: 0.35</a:t>
            </a:r>
            <a:endParaRPr lang="en-CA" sz="1400" dirty="0">
              <a:solidFill>
                <a:srgbClr val="00B050"/>
              </a:solidFill>
            </a:endParaRPr>
          </a:p>
          <a:p>
            <a:r>
              <a:rPr lang="en-CA" sz="1400" dirty="0">
                <a:solidFill>
                  <a:srgbClr val="FF0000"/>
                </a:solidFill>
              </a:rPr>
              <a:t>R</a:t>
            </a:r>
            <a:r>
              <a:rPr lang="en-CA" sz="1400" baseline="30000" dirty="0">
                <a:solidFill>
                  <a:srgbClr val="FF0000"/>
                </a:solidFill>
              </a:rPr>
              <a:t>2</a:t>
            </a:r>
            <a:r>
              <a:rPr lang="en-CA" sz="1400" dirty="0">
                <a:solidFill>
                  <a:srgbClr val="FF0000"/>
                </a:solidFill>
              </a:rPr>
              <a:t>: 0.55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B587E1-17FA-C508-786A-781B977E7C01}"/>
              </a:ext>
            </a:extLst>
          </p:cNvPr>
          <p:cNvSpPr txBox="1"/>
          <p:nvPr/>
        </p:nvSpPr>
        <p:spPr>
          <a:xfrm>
            <a:off x="784743" y="78789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A1    A2   B1   B2</a:t>
            </a:r>
          </a:p>
        </p:txBody>
      </p:sp>
      <p:pic>
        <p:nvPicPr>
          <p:cNvPr id="27" name="Picture 28">
            <a:extLst>
              <a:ext uri="{FF2B5EF4-FFF2-40B4-BE49-F238E27FC236}">
                <a16:creationId xmlns:a16="http://schemas.microsoft.com/office/drawing/2014/main" id="{B442F15A-878D-8251-F778-B12364D4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1" y="345077"/>
            <a:ext cx="1273570" cy="105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653704-6660-7F58-B64D-DF85DB95FF51}"/>
              </a:ext>
            </a:extLst>
          </p:cNvPr>
          <p:cNvGrpSpPr/>
          <p:nvPr/>
        </p:nvGrpSpPr>
        <p:grpSpPr>
          <a:xfrm>
            <a:off x="4144904" y="0"/>
            <a:ext cx="3958303" cy="6840000"/>
            <a:chOff x="5546819" y="11780"/>
            <a:chExt cx="3958303" cy="6840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6633ED-08EA-E725-8A0F-821E9A5BF306}"/>
                </a:ext>
              </a:extLst>
            </p:cNvPr>
            <p:cNvSpPr txBox="1"/>
            <p:nvPr/>
          </p:nvSpPr>
          <p:spPr>
            <a:xfrm>
              <a:off x="6554541" y="152164"/>
              <a:ext cx="16898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A1  A2   B1  B2  A1/B1 A1*B1</a:t>
              </a:r>
            </a:p>
          </p:txBody>
        </p:sp>
        <p:pic>
          <p:nvPicPr>
            <p:cNvPr id="28" name="Picture 30">
              <a:extLst>
                <a:ext uri="{FF2B5EF4-FFF2-40B4-BE49-F238E27FC236}">
                  <a16:creationId xmlns:a16="http://schemas.microsoft.com/office/drawing/2014/main" id="{5435A9F9-28D1-DCC0-2DB9-00CA187EB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218" y="319696"/>
              <a:ext cx="1640699" cy="136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4" name="Picture 40">
              <a:extLst>
                <a:ext uri="{FF2B5EF4-FFF2-40B4-BE49-F238E27FC236}">
                  <a16:creationId xmlns:a16="http://schemas.microsoft.com/office/drawing/2014/main" id="{28D8E2B1-7D5F-E713-5CD9-F5D886983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9616" y="4374688"/>
              <a:ext cx="3895506" cy="240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86" name="Picture 42">
              <a:extLst>
                <a:ext uri="{FF2B5EF4-FFF2-40B4-BE49-F238E27FC236}">
                  <a16:creationId xmlns:a16="http://schemas.microsoft.com/office/drawing/2014/main" id="{60D966C6-A02A-1443-4717-84419FB35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9616" y="1955149"/>
              <a:ext cx="3895506" cy="240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114F6D-5EE6-CF38-A4A2-2BEC9F9DFFC7}"/>
                </a:ext>
              </a:extLst>
            </p:cNvPr>
            <p:cNvSpPr txBox="1"/>
            <p:nvPr/>
          </p:nvSpPr>
          <p:spPr>
            <a:xfrm>
              <a:off x="7851269" y="3284827"/>
              <a:ext cx="9380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MSE: 0.02</a:t>
              </a:r>
            </a:p>
            <a:p>
              <a:r>
                <a:rPr lang="en-CA" sz="1400" dirty="0"/>
                <a:t>MAE: 0.07</a:t>
              </a:r>
            </a:p>
            <a:p>
              <a:r>
                <a:rPr lang="en-CA" sz="1400" dirty="0"/>
                <a:t>R</a:t>
              </a:r>
              <a:r>
                <a:rPr lang="en-CA" sz="1400" baseline="30000" dirty="0"/>
                <a:t>2</a:t>
              </a:r>
              <a:r>
                <a:rPr lang="en-CA" sz="1400" dirty="0"/>
                <a:t>: 0.97</a:t>
              </a:r>
              <a:endParaRPr 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669D48-0B08-8B90-E954-1545241A9C42}"/>
                </a:ext>
              </a:extLst>
            </p:cNvPr>
            <p:cNvSpPr txBox="1"/>
            <p:nvPr/>
          </p:nvSpPr>
          <p:spPr>
            <a:xfrm>
              <a:off x="7896553" y="5725448"/>
              <a:ext cx="9380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MSE: 0.30</a:t>
              </a:r>
            </a:p>
            <a:p>
              <a:r>
                <a:rPr lang="en-CA" sz="1400" dirty="0"/>
                <a:t>MAE: 0.24</a:t>
              </a:r>
            </a:p>
            <a:p>
              <a:r>
                <a:rPr lang="en-CA" sz="1400" dirty="0">
                  <a:solidFill>
                    <a:srgbClr val="FF0000"/>
                  </a:solidFill>
                </a:rPr>
                <a:t>R</a:t>
              </a:r>
              <a:r>
                <a:rPr lang="en-CA" sz="1400" baseline="30000" dirty="0">
                  <a:solidFill>
                    <a:srgbClr val="FF0000"/>
                  </a:solidFill>
                </a:rPr>
                <a:t>2</a:t>
              </a:r>
              <a:r>
                <a:rPr lang="en-CA" sz="1400" dirty="0">
                  <a:solidFill>
                    <a:srgbClr val="FF0000"/>
                  </a:solidFill>
                </a:rPr>
                <a:t>: 0.62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1B7EF9-EC42-7ACE-FD1B-BF8B2B06993E}"/>
                </a:ext>
              </a:extLst>
            </p:cNvPr>
            <p:cNvSpPr txBox="1"/>
            <p:nvPr/>
          </p:nvSpPr>
          <p:spPr>
            <a:xfrm>
              <a:off x="5546819" y="11780"/>
              <a:ext cx="3917851" cy="684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D01F19-BAF6-194C-785B-42840051DD85}"/>
              </a:ext>
            </a:extLst>
          </p:cNvPr>
          <p:cNvGrpSpPr/>
          <p:nvPr/>
        </p:nvGrpSpPr>
        <p:grpSpPr>
          <a:xfrm>
            <a:off x="8153993" y="78789"/>
            <a:ext cx="3343798" cy="6770944"/>
            <a:chOff x="8153993" y="78789"/>
            <a:chExt cx="3343798" cy="67709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D8C190-0C3D-EFFD-902A-596248E124FA}"/>
                </a:ext>
              </a:extLst>
            </p:cNvPr>
            <p:cNvGrpSpPr/>
            <p:nvPr/>
          </p:nvGrpSpPr>
          <p:grpSpPr>
            <a:xfrm>
              <a:off x="8153993" y="78789"/>
              <a:ext cx="3343798" cy="6770944"/>
              <a:chOff x="8153993" y="78789"/>
              <a:chExt cx="3343798" cy="6770944"/>
            </a:xfrm>
          </p:grpSpPr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E3AE1A8B-2460-F3DD-8E58-F6787D1D30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7483" y="2032709"/>
                <a:ext cx="3036819" cy="2408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7E142AE-F7F5-AE1C-1970-DB113386869D}"/>
                  </a:ext>
                </a:extLst>
              </p:cNvPr>
              <p:cNvGrpSpPr/>
              <p:nvPr/>
            </p:nvGrpSpPr>
            <p:grpSpPr>
              <a:xfrm>
                <a:off x="8153993" y="78789"/>
                <a:ext cx="3343798" cy="6770944"/>
                <a:chOff x="8153993" y="78789"/>
                <a:chExt cx="3343798" cy="6770944"/>
              </a:xfrm>
            </p:grpSpPr>
            <p:pic>
              <p:nvPicPr>
                <p:cNvPr id="6" name="Picture 2">
                  <a:extLst>
                    <a:ext uri="{FF2B5EF4-FFF2-40B4-BE49-F238E27FC236}">
                      <a16:creationId xmlns:a16="http://schemas.microsoft.com/office/drawing/2014/main" id="{763561E6-B4A8-BDB1-6AA9-EDA92C9D0F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29828" y="4441221"/>
                  <a:ext cx="3036819" cy="24085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3A64330-D2CA-0C9C-27CF-E7AC2E174574}"/>
                    </a:ext>
                  </a:extLst>
                </p:cNvPr>
                <p:cNvGrpSpPr/>
                <p:nvPr/>
              </p:nvGrpSpPr>
              <p:grpSpPr>
                <a:xfrm>
                  <a:off x="8153993" y="78789"/>
                  <a:ext cx="3343798" cy="6401753"/>
                  <a:chOff x="8153993" y="78789"/>
                  <a:chExt cx="3343798" cy="6401753"/>
                </a:xfrm>
              </p:grpSpPr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6469163-C685-1416-B45F-7228DB1FC9A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7707" y="3317171"/>
                    <a:ext cx="938077" cy="738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A" sz="1400" dirty="0"/>
                      <a:t>MSE: 0.04</a:t>
                    </a:r>
                  </a:p>
                  <a:p>
                    <a:r>
                      <a:rPr lang="en-CA" sz="1400" dirty="0"/>
                      <a:t>MAE: 0.07</a:t>
                    </a:r>
                  </a:p>
                  <a:p>
                    <a:r>
                      <a:rPr lang="en-CA" sz="1400" dirty="0"/>
                      <a:t>R</a:t>
                    </a:r>
                    <a:r>
                      <a:rPr lang="en-CA" sz="1400" baseline="30000" dirty="0"/>
                      <a:t>2</a:t>
                    </a:r>
                    <a:r>
                      <a:rPr lang="en-CA" sz="1400" dirty="0"/>
                      <a:t>: 0.95</a:t>
                    </a:r>
                    <a:endParaRPr lang="en-US" sz="1400" dirty="0"/>
                  </a:p>
                </p:txBody>
              </p:sp>
              <p:pic>
                <p:nvPicPr>
                  <p:cNvPr id="11" name="Picture 6">
                    <a:extLst>
                      <a:ext uri="{FF2B5EF4-FFF2-40B4-BE49-F238E27FC236}">
                        <a16:creationId xmlns:a16="http://schemas.microsoft.com/office/drawing/2014/main" id="{C2BEA205-F5AD-FA46-510E-53C8861916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56049" y="532356"/>
                    <a:ext cx="1689367" cy="1403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2EE6CD2-E2F2-2C4B-B5E1-6917EB5FCCA5}"/>
                      </a:ext>
                    </a:extLst>
                  </p:cNvPr>
                  <p:cNvSpPr txBox="1"/>
                  <p:nvPr/>
                </p:nvSpPr>
                <p:spPr>
                  <a:xfrm>
                    <a:off x="8946298" y="385509"/>
                    <a:ext cx="168347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/>
                      <a:t>A1  A2   B1  B2  A1/B1 A1*B1 factors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0B8D4C0-132C-3BE2-B5F0-1124684D01DC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993" y="78789"/>
                    <a:ext cx="3343798" cy="64017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Added geometrical factors</a:t>
                    </a:r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F43E2E-BF9B-BDEF-8DDE-502091D5A1EF}"/>
                </a:ext>
              </a:extLst>
            </p:cNvPr>
            <p:cNvSpPr txBox="1"/>
            <p:nvPr/>
          </p:nvSpPr>
          <p:spPr>
            <a:xfrm>
              <a:off x="10332991" y="5757792"/>
              <a:ext cx="9380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MSE: 0.32</a:t>
              </a:r>
            </a:p>
            <a:p>
              <a:r>
                <a:rPr lang="en-CA" sz="1400" dirty="0"/>
                <a:t>MAE: 0.24</a:t>
              </a:r>
            </a:p>
            <a:p>
              <a:r>
                <a:rPr lang="en-CA" sz="1400" dirty="0">
                  <a:solidFill>
                    <a:srgbClr val="FF0000"/>
                  </a:solidFill>
                </a:rPr>
                <a:t>R</a:t>
              </a:r>
              <a:r>
                <a:rPr lang="en-CA" sz="1400" baseline="30000" dirty="0">
                  <a:solidFill>
                    <a:srgbClr val="FF0000"/>
                  </a:solidFill>
                </a:rPr>
                <a:t>2</a:t>
              </a:r>
              <a:r>
                <a:rPr lang="en-CA" sz="1400" dirty="0">
                  <a:solidFill>
                    <a:srgbClr val="FF0000"/>
                  </a:solidFill>
                </a:rPr>
                <a:t>: 0.59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7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0298A6D0-F3D1-3775-7AD4-0DACBD6E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163"/>
            <a:ext cx="2743200" cy="365125"/>
          </a:xfrm>
        </p:spPr>
        <p:txBody>
          <a:bodyPr/>
          <a:lstStyle/>
          <a:p>
            <a:fld id="{C01DE3EF-8DDE-0941-A1A5-22AC9EB97FB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UCalgary Study Abroad | Calgary AB">
            <a:extLst>
              <a:ext uri="{FF2B5EF4-FFF2-40B4-BE49-F238E27FC236}">
                <a16:creationId xmlns:a16="http://schemas.microsoft.com/office/drawing/2014/main" id="{7E7BE261-8E4C-F0CE-1FD3-401D91AA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E6882E3-16F6-0353-26A8-AC341FBF45D1}"/>
              </a:ext>
            </a:extLst>
          </p:cNvPr>
          <p:cNvGrpSpPr/>
          <p:nvPr/>
        </p:nvGrpSpPr>
        <p:grpSpPr>
          <a:xfrm>
            <a:off x="1342928" y="67576"/>
            <a:ext cx="3546682" cy="6701129"/>
            <a:chOff x="1604185" y="67576"/>
            <a:chExt cx="3546682" cy="6701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12A8F6-A906-2733-4ED1-EF304A9A51C9}"/>
                </a:ext>
              </a:extLst>
            </p:cNvPr>
            <p:cNvSpPr txBox="1"/>
            <p:nvPr/>
          </p:nvSpPr>
          <p:spPr>
            <a:xfrm>
              <a:off x="1885520" y="67576"/>
              <a:ext cx="3168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Weight compositions descriptor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AAA9A64-6CB8-F390-238C-6928FA1E0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882" y="436908"/>
              <a:ext cx="1465036" cy="1174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07466B-530E-EFB5-C9CF-1725901FC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" r="47586"/>
            <a:stretch/>
          </p:blipFill>
          <p:spPr>
            <a:xfrm>
              <a:off x="1604185" y="1854984"/>
              <a:ext cx="3546682" cy="491372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AAED54-0DBB-B485-8C00-2191D6CC27B0}"/>
              </a:ext>
            </a:extLst>
          </p:cNvPr>
          <p:cNvSpPr txBox="1"/>
          <p:nvPr/>
        </p:nvSpPr>
        <p:spPr>
          <a:xfrm>
            <a:off x="6554541" y="152164"/>
            <a:ext cx="1689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  A2   B1  B2  A1/B1 A1*B1</a:t>
            </a:r>
          </a:p>
        </p:txBody>
      </p:sp>
      <p:pic>
        <p:nvPicPr>
          <p:cNvPr id="10" name="Picture 30">
            <a:extLst>
              <a:ext uri="{FF2B5EF4-FFF2-40B4-BE49-F238E27FC236}">
                <a16:creationId xmlns:a16="http://schemas.microsoft.com/office/drawing/2014/main" id="{36358F13-5128-669A-7629-FE0A5179F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218" y="319696"/>
            <a:ext cx="1640699" cy="136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>
            <a:extLst>
              <a:ext uri="{FF2B5EF4-FFF2-40B4-BE49-F238E27FC236}">
                <a16:creationId xmlns:a16="http://schemas.microsoft.com/office/drawing/2014/main" id="{D34EBF15-B9A0-87FB-42C1-E2295CAA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16" y="4374688"/>
            <a:ext cx="3895506" cy="24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2">
            <a:extLst>
              <a:ext uri="{FF2B5EF4-FFF2-40B4-BE49-F238E27FC236}">
                <a16:creationId xmlns:a16="http://schemas.microsoft.com/office/drawing/2014/main" id="{F6ECE6D7-1CE2-71BB-C0A5-18082F8F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16" y="1955149"/>
            <a:ext cx="3895506" cy="24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695C94-C3F1-7913-4A96-08D0E94B2161}"/>
              </a:ext>
            </a:extLst>
          </p:cNvPr>
          <p:cNvSpPr txBox="1"/>
          <p:nvPr/>
        </p:nvSpPr>
        <p:spPr>
          <a:xfrm>
            <a:off x="7851269" y="3284827"/>
            <a:ext cx="9380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MSE: 0.02</a:t>
            </a:r>
          </a:p>
          <a:p>
            <a:r>
              <a:rPr lang="en-CA" sz="1400" dirty="0"/>
              <a:t>MAE: 0.07</a:t>
            </a:r>
          </a:p>
          <a:p>
            <a:r>
              <a:rPr lang="en-CA" sz="1400" dirty="0"/>
              <a:t>R</a:t>
            </a:r>
            <a:r>
              <a:rPr lang="en-CA" sz="1400" baseline="30000" dirty="0"/>
              <a:t>2</a:t>
            </a:r>
            <a:r>
              <a:rPr lang="en-CA" sz="1400" dirty="0"/>
              <a:t>: 0.97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D175AE-55DC-7A32-8F00-2FF5B9D8137B}"/>
              </a:ext>
            </a:extLst>
          </p:cNvPr>
          <p:cNvSpPr txBox="1"/>
          <p:nvPr/>
        </p:nvSpPr>
        <p:spPr>
          <a:xfrm>
            <a:off x="7896553" y="5725448"/>
            <a:ext cx="9380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MSE: 0.30</a:t>
            </a:r>
          </a:p>
          <a:p>
            <a:r>
              <a:rPr lang="en-CA" sz="1400" dirty="0"/>
              <a:t>MAE: 0.24</a:t>
            </a:r>
          </a:p>
          <a:p>
            <a:r>
              <a:rPr lang="en-CA" sz="1400" dirty="0">
                <a:solidFill>
                  <a:srgbClr val="FF0000"/>
                </a:solidFill>
              </a:rPr>
              <a:t>R</a:t>
            </a:r>
            <a:r>
              <a:rPr lang="en-CA" sz="1400" baseline="30000" dirty="0">
                <a:solidFill>
                  <a:srgbClr val="FF0000"/>
                </a:solidFill>
              </a:rPr>
              <a:t>2</a:t>
            </a:r>
            <a:r>
              <a:rPr lang="en-CA" sz="1400" dirty="0">
                <a:solidFill>
                  <a:srgbClr val="FF0000"/>
                </a:solidFill>
              </a:rPr>
              <a:t>: 0.62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0F392E-959D-F007-96FE-14CB94BF14EC}"/>
              </a:ext>
            </a:extLst>
          </p:cNvPr>
          <p:cNvSpPr txBox="1"/>
          <p:nvPr/>
        </p:nvSpPr>
        <p:spPr>
          <a:xfrm>
            <a:off x="9668406" y="3020729"/>
            <a:ext cx="92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1F59C-B49B-40AA-6E8E-76B811FBF660}"/>
              </a:ext>
            </a:extLst>
          </p:cNvPr>
          <p:cNvSpPr txBox="1"/>
          <p:nvPr/>
        </p:nvSpPr>
        <p:spPr>
          <a:xfrm>
            <a:off x="9756891" y="5244576"/>
            <a:ext cx="83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297A99-DF38-9B88-CCC9-CA7F4BA0CFAB}"/>
              </a:ext>
            </a:extLst>
          </p:cNvPr>
          <p:cNvSpPr txBox="1"/>
          <p:nvPr/>
        </p:nvSpPr>
        <p:spPr>
          <a:xfrm>
            <a:off x="5546819" y="11780"/>
            <a:ext cx="3917851" cy="68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77CDA-2850-6FD7-BEA5-F1A33A8A3C04}"/>
              </a:ext>
            </a:extLst>
          </p:cNvPr>
          <p:cNvSpPr txBox="1"/>
          <p:nvPr/>
        </p:nvSpPr>
        <p:spPr>
          <a:xfrm>
            <a:off x="10412730" y="4127178"/>
            <a:ext cx="116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47963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495F9-69DD-AB7B-54EE-1B1B491D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689AD9D-239A-7470-7EE2-A03665FCE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4" y="2677884"/>
            <a:ext cx="3449272" cy="257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62E154E-FB7E-B90D-EA21-84C6BFAB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750909"/>
            <a:ext cx="4125323" cy="25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2DAD77A-719F-98C0-9F45-90175C3E864E}"/>
              </a:ext>
            </a:extLst>
          </p:cNvPr>
          <p:cNvSpPr/>
          <p:nvPr/>
        </p:nvSpPr>
        <p:spPr>
          <a:xfrm>
            <a:off x="5334000" y="3810000"/>
            <a:ext cx="1807029" cy="45719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1F15C-780F-8E84-0525-29553EA7CBD7}"/>
              </a:ext>
            </a:extLst>
          </p:cNvPr>
          <p:cNvSpPr txBox="1">
            <a:spLocks/>
          </p:cNvSpPr>
          <p:nvPr/>
        </p:nvSpPr>
        <p:spPr>
          <a:xfrm>
            <a:off x="572671" y="-162307"/>
            <a:ext cx="11357392" cy="2796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70C0"/>
                </a:solidFill>
              </a:rPr>
              <a:t>Feature engineering/reduction and visualization</a:t>
            </a:r>
          </a:p>
          <a:p>
            <a:endParaRPr lang="en-US" sz="4000" b="1" dirty="0">
              <a:solidFill>
                <a:srgbClr val="0070C0"/>
              </a:solidFill>
            </a:endParaRPr>
          </a:p>
          <a:p>
            <a:r>
              <a:rPr lang="en-US" sz="4000" b="1" dirty="0">
                <a:solidFill>
                  <a:srgbClr val="0070C0"/>
                </a:solidFill>
              </a:rPr>
              <a:t>		   Principal Component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08987-16B7-CEF5-2C85-321573575653}"/>
              </a:ext>
            </a:extLst>
          </p:cNvPr>
          <p:cNvSpPr txBox="1"/>
          <p:nvPr/>
        </p:nvSpPr>
        <p:spPr>
          <a:xfrm>
            <a:off x="2416629" y="5486400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DEC64-660D-1171-D6D6-E3887F6320DA}"/>
              </a:ext>
            </a:extLst>
          </p:cNvPr>
          <p:cNvSpPr txBox="1"/>
          <p:nvPr/>
        </p:nvSpPr>
        <p:spPr>
          <a:xfrm>
            <a:off x="9111343" y="5584371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AAD1A-5BC4-AC51-35B5-1F7EFD6C91D9}"/>
              </a:ext>
            </a:extLst>
          </p:cNvPr>
          <p:cNvSpPr txBox="1"/>
          <p:nvPr/>
        </p:nvSpPr>
        <p:spPr>
          <a:xfrm>
            <a:off x="1817914" y="2945172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PC3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6C304-597C-9F84-13BE-E18747FB93A3}"/>
              </a:ext>
            </a:extLst>
          </p:cNvPr>
          <p:cNvSpPr txBox="1"/>
          <p:nvPr/>
        </p:nvSpPr>
        <p:spPr>
          <a:xfrm>
            <a:off x="2415130" y="4242417"/>
            <a:ext cx="491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PC2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752B9-C7F1-D79C-ECCB-207FAE4DB15A}"/>
              </a:ext>
            </a:extLst>
          </p:cNvPr>
          <p:cNvSpPr txBox="1"/>
          <p:nvPr/>
        </p:nvSpPr>
        <p:spPr>
          <a:xfrm>
            <a:off x="3339485" y="3533001"/>
            <a:ext cx="491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PC1</a:t>
            </a:r>
          </a:p>
        </p:txBody>
      </p:sp>
      <p:pic>
        <p:nvPicPr>
          <p:cNvPr id="2" name="Picture 4" descr="UCalgary Study Abroad | Calgary AB">
            <a:extLst>
              <a:ext uri="{FF2B5EF4-FFF2-40B4-BE49-F238E27FC236}">
                <a16:creationId xmlns:a16="http://schemas.microsoft.com/office/drawing/2014/main" id="{B934503D-0AD5-834D-14AC-2CF07693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3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9078-D27A-E140-B71E-DFEB50C3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37" y="-11892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92CAF-961B-2DA3-1428-EA00C8BE0ECD}"/>
              </a:ext>
            </a:extLst>
          </p:cNvPr>
          <p:cNvSpPr txBox="1"/>
          <p:nvPr/>
        </p:nvSpPr>
        <p:spPr>
          <a:xfrm>
            <a:off x="4504" y="1206634"/>
            <a:ext cx="13440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A1,A2,B1,B2</a:t>
            </a:r>
          </a:p>
          <a:p>
            <a:pPr algn="r"/>
            <a:r>
              <a:rPr lang="en-US" dirty="0"/>
              <a:t>A1/B1,A1B1</a:t>
            </a:r>
          </a:p>
          <a:p>
            <a:pPr algn="r"/>
            <a:r>
              <a:rPr lang="en-US" dirty="0"/>
              <a:t>A2/B2,A2B2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A1,A2,B1,B2</a:t>
            </a:r>
          </a:p>
          <a:p>
            <a:pPr algn="r"/>
            <a:r>
              <a:rPr lang="en-US" dirty="0"/>
              <a:t>A1/B1,A1B1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A1,A2,B1,B2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80BC1-41F2-CF8F-FE28-60EF7A92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58" y="270942"/>
            <a:ext cx="10351801" cy="6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36FB-32CC-7163-7824-08F07146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658602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Latent Space via Wasserstein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B209-FE45-E64C-D2F4-F2160B54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460500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 reduce the high-dimensional search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visualization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D57B1A2-204B-B919-CE32-3036577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FECEA-101F-D345-B70A-9555487C0FBE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D96B1-2125-F3D1-598F-71827D85BF74}"/>
              </a:ext>
            </a:extLst>
          </p:cNvPr>
          <p:cNvSpPr txBox="1"/>
          <p:nvPr/>
        </p:nvSpPr>
        <p:spPr>
          <a:xfrm>
            <a:off x="4028491" y="890194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Ziyuan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Rao et al. Science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378, 78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BA9431-C028-FACF-C5EB-46631F69590B}"/>
              </a:ext>
            </a:extLst>
          </p:cNvPr>
          <p:cNvGrpSpPr/>
          <p:nvPr/>
        </p:nvGrpSpPr>
        <p:grpSpPr>
          <a:xfrm>
            <a:off x="2609102" y="2426719"/>
            <a:ext cx="6973795" cy="4196085"/>
            <a:chOff x="2336590" y="2342827"/>
            <a:chExt cx="6973795" cy="41960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13473F7-450B-6D93-63C4-93B60B3ABB7A}"/>
                </a:ext>
              </a:extLst>
            </p:cNvPr>
            <p:cNvGrpSpPr/>
            <p:nvPr/>
          </p:nvGrpSpPr>
          <p:grpSpPr>
            <a:xfrm>
              <a:off x="2336590" y="2462753"/>
              <a:ext cx="6973795" cy="4076159"/>
              <a:chOff x="1977362" y="2494958"/>
              <a:chExt cx="6973795" cy="407615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E24E68D-2DD7-0301-C224-C2E4CCAB59C6}"/>
                  </a:ext>
                </a:extLst>
              </p:cNvPr>
              <p:cNvGrpSpPr/>
              <p:nvPr/>
            </p:nvGrpSpPr>
            <p:grpSpPr>
              <a:xfrm>
                <a:off x="1977362" y="2494958"/>
                <a:ext cx="6973795" cy="4076159"/>
                <a:chOff x="5137687" y="3002954"/>
                <a:chExt cx="6973795" cy="4076159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12DC663E-EDB7-E913-03E2-893BE12E9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2485" y="3002954"/>
                  <a:ext cx="6774200" cy="2720348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B467F71-29CA-4168-3EFB-E488CAE27DD8}"/>
                    </a:ext>
                  </a:extLst>
                </p:cNvPr>
                <p:cNvSpPr txBox="1"/>
                <p:nvPr/>
              </p:nvSpPr>
              <p:spPr>
                <a:xfrm>
                  <a:off x="5137687" y="5878784"/>
                  <a:ext cx="6973795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>
                      <a:effectLst/>
                      <a:latin typeface="Arial" panose="020B0604020202020204" pitchFamily="34" charset="0"/>
                    </a:rPr>
                    <a:t>Figure S4A</a:t>
                  </a:r>
                  <a:r>
                    <a:rPr lang="en-CA" b="1" dirty="0">
                      <a:latin typeface="Arial" panose="020B0604020202020204" pitchFamily="34" charset="0"/>
                    </a:rPr>
                    <a:t>:</a:t>
                  </a:r>
                  <a:r>
                    <a:rPr lang="en-CA" dirty="0">
                      <a:latin typeface="Arial" panose="020B0604020202020204" pitchFamily="34" charset="0"/>
                    </a:rPr>
                    <a:t> Deep generative model. “Although WAE is trained </a:t>
                  </a:r>
                </a:p>
                <a:p>
                  <a:r>
                    <a:rPr lang="en-CA" dirty="0">
                      <a:latin typeface="Arial" panose="020B0604020202020204" pitchFamily="34" charset="0"/>
                    </a:rPr>
                    <a:t>                     only on </a:t>
                  </a:r>
                  <a:r>
                    <a:rPr lang="en-CA" u="sng" dirty="0">
                      <a:latin typeface="Arial" panose="020B0604020202020204" pitchFamily="34" charset="0"/>
                    </a:rPr>
                    <a:t>compositional data</a:t>
                  </a:r>
                  <a:r>
                    <a:rPr lang="en-CA" dirty="0">
                      <a:latin typeface="Arial" panose="020B0604020202020204" pitchFamily="34" charset="0"/>
                    </a:rPr>
                    <a:t>, it may include information</a:t>
                  </a:r>
                </a:p>
                <a:p>
                  <a:r>
                    <a:rPr lang="en-CA" dirty="0">
                      <a:latin typeface="Arial" panose="020B0604020202020204" pitchFamily="34" charset="0"/>
                    </a:rPr>
                    <a:t> 	       on composition-related properties… making the latent </a:t>
                  </a:r>
                </a:p>
                <a:p>
                  <a:r>
                    <a:rPr lang="en-CA" dirty="0">
                      <a:latin typeface="Arial" panose="020B0604020202020204" pitchFamily="34" charset="0"/>
                    </a:rPr>
                    <a:t>	       space </a:t>
                  </a:r>
                  <a:r>
                    <a:rPr lang="en-CA" u="sng" dirty="0">
                      <a:latin typeface="Arial" panose="020B0604020202020204" pitchFamily="34" charset="0"/>
                    </a:rPr>
                    <a:t>physically meaningful and informative</a:t>
                  </a:r>
                  <a:r>
                    <a:rPr lang="en-CA" dirty="0">
                      <a:latin typeface="Arial" panose="020B0604020202020204" pitchFamily="34" charset="0"/>
                    </a:rPr>
                    <a:t>.”</a:t>
                  </a:r>
                  <a:r>
                    <a:rPr lang="en-CA" baseline="30000" dirty="0">
                      <a:latin typeface="Arial" panose="020B0604020202020204" pitchFamily="34" charset="0"/>
                    </a:rPr>
                    <a:t>*</a:t>
                  </a:r>
                  <a:endParaRPr lang="en-US" baseline="30000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2A03B-1509-3EED-22A6-E83ED1077360}"/>
                  </a:ext>
                </a:extLst>
              </p:cNvPr>
              <p:cNvSpPr txBox="1"/>
              <p:nvPr/>
            </p:nvSpPr>
            <p:spPr>
              <a:xfrm>
                <a:off x="2363845" y="4611509"/>
                <a:ext cx="1396840" cy="3865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4C3C83-A73D-F815-4544-2762F985A1B9}"/>
                  </a:ext>
                </a:extLst>
              </p:cNvPr>
              <p:cNvSpPr txBox="1"/>
              <p:nvPr/>
            </p:nvSpPr>
            <p:spPr>
              <a:xfrm>
                <a:off x="4564230" y="4224889"/>
                <a:ext cx="1618855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D21DB8-CC14-9E93-7391-93062C188258}"/>
                    </a:ext>
                  </a:extLst>
                </p:cNvPr>
                <p:cNvSpPr txBox="1"/>
                <p:nvPr/>
              </p:nvSpPr>
              <p:spPr>
                <a:xfrm>
                  <a:off x="6667501" y="2342827"/>
                  <a:ext cx="1609800" cy="391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CA" b="0" i="0" smtClean="0"/>
                          <m:t>L</m:t>
                        </m:r>
                        <m:r>
                          <m:rPr>
                            <m:nor/>
                          </m:rPr>
                          <a:rPr lang="en-CA" b="0" i="0" smtClean="0"/>
                          <m:t> = </m:t>
                        </m:r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𝑟𝑒𝑐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/>
                          <m:t> + </m:t>
                        </m:r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D21DB8-CC14-9E93-7391-93062C188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501" y="2342827"/>
                  <a:ext cx="1609800" cy="391902"/>
                </a:xfrm>
                <a:prstGeom prst="rect">
                  <a:avLst/>
                </a:prstGeom>
                <a:blipFill>
                  <a:blip r:embed="rId4"/>
                  <a:stretch>
                    <a:fillRect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 descr="UCalgary Study Abroad | Calgary AB">
            <a:extLst>
              <a:ext uri="{FF2B5EF4-FFF2-40B4-BE49-F238E27FC236}">
                <a16:creationId xmlns:a16="http://schemas.microsoft.com/office/drawing/2014/main" id="{CF9DB3F4-CCFF-F947-3C18-D42A79470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931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2D68B-7644-BF85-20AB-2DDE7E56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17</a:t>
            </a:fld>
            <a:endParaRPr lang="en-US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A24754C9-CB72-9231-FDFD-EB565F4B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60" y="761600"/>
            <a:ext cx="3678693" cy="29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94736CAA-0F24-24A9-F368-77E0A5FA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57" y="761600"/>
            <a:ext cx="3678693" cy="295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2288A9F-4255-25C2-6EBC-7FBAC6053DCC}"/>
              </a:ext>
            </a:extLst>
          </p:cNvPr>
          <p:cNvSpPr/>
          <p:nvPr/>
        </p:nvSpPr>
        <p:spPr>
          <a:xfrm rot="19291185" flipH="1">
            <a:off x="7279193" y="1775444"/>
            <a:ext cx="446371" cy="48754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A7B7A6-722D-3CF7-BA39-82A5A1F9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37" y="-11892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Wasserstein Autoencoders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9C7E87-8CC2-B3CB-67AB-5AF7D74487B5}"/>
              </a:ext>
            </a:extLst>
          </p:cNvPr>
          <p:cNvGrpSpPr/>
          <p:nvPr/>
        </p:nvGrpSpPr>
        <p:grpSpPr>
          <a:xfrm>
            <a:off x="6399836" y="3719344"/>
            <a:ext cx="3725936" cy="2957744"/>
            <a:chOff x="6399836" y="3719344"/>
            <a:chExt cx="3725936" cy="2957744"/>
          </a:xfrm>
        </p:grpSpPr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D45CDF39-B3CA-51AE-42D0-9DDA995F2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836" y="3719344"/>
              <a:ext cx="3725936" cy="2957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2A5EC2-4F0A-5F8E-707B-9A41E25FBEBE}"/>
                </a:ext>
              </a:extLst>
            </p:cNvPr>
            <p:cNvSpPr/>
            <p:nvPr/>
          </p:nvSpPr>
          <p:spPr>
            <a:xfrm rot="19291185" flipH="1">
              <a:off x="7168836" y="4660522"/>
              <a:ext cx="446371" cy="487546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36" name="Picture 16">
            <a:extLst>
              <a:ext uri="{FF2B5EF4-FFF2-40B4-BE49-F238E27FC236}">
                <a16:creationId xmlns:a16="http://schemas.microsoft.com/office/drawing/2014/main" id="{7E58F9C4-FE79-860E-0E73-CC611261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82" y="3784370"/>
            <a:ext cx="3678693" cy="29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03EC8A-C3C3-AF0F-FD49-76FC5EE54F1F}"/>
              </a:ext>
            </a:extLst>
          </p:cNvPr>
          <p:cNvSpPr txBox="1"/>
          <p:nvPr/>
        </p:nvSpPr>
        <p:spPr>
          <a:xfrm>
            <a:off x="10198161" y="950845"/>
            <a:ext cx="15619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64 features for</a:t>
            </a:r>
          </a:p>
          <a:p>
            <a:pPr algn="r"/>
            <a:r>
              <a:rPr lang="en-US" dirty="0"/>
              <a:t>A1,A2,B1,B2</a:t>
            </a:r>
          </a:p>
          <a:p>
            <a:pPr algn="r"/>
            <a:r>
              <a:rPr lang="en-US" dirty="0"/>
              <a:t>A1/B1,A1B1</a:t>
            </a:r>
          </a:p>
          <a:p>
            <a:pPr algn="r"/>
            <a:r>
              <a:rPr lang="en-US" dirty="0"/>
              <a:t>A2/B2,A2B2</a:t>
            </a:r>
          </a:p>
          <a:p>
            <a:endParaRPr lang="en-US" dirty="0"/>
          </a:p>
        </p:txBody>
      </p:sp>
      <p:pic>
        <p:nvPicPr>
          <p:cNvPr id="6" name="Picture 4" descr="UCalgary Study Abroad | Calgary AB">
            <a:extLst>
              <a:ext uri="{FF2B5EF4-FFF2-40B4-BE49-F238E27FC236}">
                <a16:creationId xmlns:a16="http://schemas.microsoft.com/office/drawing/2014/main" id="{A4BF428A-953C-1EE0-6C1C-D774F2ED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98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F2BC-8EB2-2F68-B139-6EB8EE45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4" y="414564"/>
            <a:ext cx="4637314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A2F70-C2DC-6AF4-90BE-9FE611092AA4}"/>
              </a:ext>
            </a:extLst>
          </p:cNvPr>
          <p:cNvSpPr txBox="1">
            <a:spLocks/>
          </p:cNvSpPr>
          <p:nvPr/>
        </p:nvSpPr>
        <p:spPr>
          <a:xfrm>
            <a:off x="653143" y="1740127"/>
            <a:ext cx="100874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2200" dirty="0"/>
              <a:t> ML to accelerate DFT</a:t>
            </a:r>
          </a:p>
          <a:p>
            <a:pPr marL="0" indent="0">
              <a:buNone/>
            </a:pPr>
            <a:endParaRPr lang="en-US" sz="2200" u="sng" dirty="0"/>
          </a:p>
          <a:p>
            <a:pPr>
              <a:buFont typeface="Wingdings" pitchFamily="2" charset="2"/>
              <a:buChar char="ü"/>
            </a:pPr>
            <a:r>
              <a:rPr lang="en-US" sz="2200" dirty="0"/>
              <a:t> Tested different descriptors (weight and molar composition, elemental…)</a:t>
            </a:r>
          </a:p>
          <a:p>
            <a:pPr marL="0" indent="0">
              <a:buNone/>
            </a:pPr>
            <a:endParaRPr lang="en-US" sz="2200" dirty="0"/>
          </a:p>
          <a:p>
            <a:pPr>
              <a:buFont typeface="Wingdings" pitchFamily="2" charset="2"/>
              <a:buChar char="ü"/>
            </a:pPr>
            <a:r>
              <a:rPr lang="en-US" sz="2200" dirty="0"/>
              <a:t> Generate a latent space to visualize the dataset</a:t>
            </a:r>
          </a:p>
          <a:p>
            <a:pPr>
              <a:buFont typeface="Wingdings" pitchFamily="2" charset="2"/>
              <a:buChar char="ü"/>
            </a:pPr>
            <a:endParaRPr lang="en-US" sz="2200" dirty="0"/>
          </a:p>
          <a:p>
            <a:pPr>
              <a:buFont typeface="Wingdings" pitchFamily="2" charset="2"/>
              <a:buChar char="ü"/>
            </a:pPr>
            <a:r>
              <a:rPr lang="en-US" sz="2200" dirty="0"/>
              <a:t> We need to generate more data for successful ML applications (without </a:t>
            </a:r>
            <a:r>
              <a:rPr lang="en-US" sz="2200" dirty="0" err="1"/>
              <a:t>overfiting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   (combine experimental and calculated data)</a:t>
            </a:r>
          </a:p>
          <a:p>
            <a:pPr>
              <a:buFont typeface="Wingdings" pitchFamily="2" charset="2"/>
              <a:buChar char="ü"/>
            </a:pPr>
            <a:endParaRPr lang="en-US" sz="2200" dirty="0"/>
          </a:p>
        </p:txBody>
      </p:sp>
      <p:pic>
        <p:nvPicPr>
          <p:cNvPr id="9" name="Picture 4" descr="UCalgary Study Abroad | Calgary AB">
            <a:extLst>
              <a:ext uri="{FF2B5EF4-FFF2-40B4-BE49-F238E27FC236}">
                <a16:creationId xmlns:a16="http://schemas.microsoft.com/office/drawing/2014/main" id="{E2B7554E-1261-400B-A295-93638049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BD47AE-5E48-E5FA-CDD5-DF952246667D}"/>
              </a:ext>
            </a:extLst>
          </p:cNvPr>
          <p:cNvSpPr txBox="1"/>
          <p:nvPr/>
        </p:nvSpPr>
        <p:spPr>
          <a:xfrm>
            <a:off x="807649" y="5978360"/>
            <a:ext cx="1107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Results published in:</a:t>
            </a:r>
          </a:p>
          <a:p>
            <a:pPr marL="228600" indent="-228600">
              <a:buAutoNum type="arabicPeriod"/>
            </a:pPr>
            <a:r>
              <a:rPr lang="en-CA" sz="1200" dirty="0" err="1"/>
              <a:t>Maicon</a:t>
            </a:r>
            <a:r>
              <a:rPr lang="en-CA" sz="1200" dirty="0"/>
              <a:t> P. </a:t>
            </a:r>
            <a:r>
              <a:rPr lang="en-CA" sz="1200" dirty="0" err="1"/>
              <a:t>Lourenço</a:t>
            </a:r>
            <a:r>
              <a:rPr lang="en-CA" sz="1200" dirty="0"/>
              <a:t>, </a:t>
            </a:r>
            <a:r>
              <a:rPr lang="en-CA" sz="1200" dirty="0" err="1"/>
              <a:t>Lizandra</a:t>
            </a:r>
            <a:r>
              <a:rPr lang="en-CA" sz="1200" dirty="0"/>
              <a:t> Barrios Herrera, </a:t>
            </a:r>
            <a:r>
              <a:rPr lang="en-CA" sz="1200" b="1" dirty="0" err="1"/>
              <a:t>Jiří</a:t>
            </a:r>
            <a:r>
              <a:rPr lang="en-CA" sz="1200" b="1" dirty="0"/>
              <a:t> </a:t>
            </a:r>
            <a:r>
              <a:rPr lang="en-CA" sz="1200" b="1" dirty="0" err="1"/>
              <a:t>Hostaš</a:t>
            </a:r>
            <a:r>
              <a:rPr lang="en-CA" sz="1200" b="1" dirty="0"/>
              <a:t> </a:t>
            </a:r>
            <a:r>
              <a:rPr lang="en-CA" sz="1200" dirty="0" err="1"/>
              <a:t>Patrizia</a:t>
            </a:r>
            <a:r>
              <a:rPr lang="en-CA" sz="1200" dirty="0"/>
              <a:t> </a:t>
            </a:r>
            <a:r>
              <a:rPr lang="en-CA" sz="1200" dirty="0" err="1"/>
              <a:t>Calaminici</a:t>
            </a:r>
            <a:r>
              <a:rPr lang="en-CA" sz="1200" dirty="0"/>
              <a:t>, Andreas M </a:t>
            </a:r>
            <a:r>
              <a:rPr lang="en-CA" sz="1200" dirty="0" err="1"/>
              <a:t>Köster</a:t>
            </a:r>
            <a:r>
              <a:rPr lang="en-CA" sz="1200" dirty="0"/>
              <a:t>, Alain </a:t>
            </a:r>
            <a:r>
              <a:rPr lang="en-CA" sz="1200" dirty="0" err="1"/>
              <a:t>Tchagang</a:t>
            </a:r>
            <a:r>
              <a:rPr lang="en-CA" sz="1200" dirty="0"/>
              <a:t>, Dennis R </a:t>
            </a:r>
            <a:r>
              <a:rPr lang="en-CA" sz="1200" dirty="0" err="1"/>
              <a:t>Salahub</a:t>
            </a:r>
            <a:r>
              <a:rPr lang="en-CA" sz="1200" dirty="0"/>
              <a:t>, </a:t>
            </a:r>
            <a:r>
              <a:rPr lang="en-US" sz="1200" i="1" dirty="0"/>
              <a:t>Phys. Chem. Chem. Phys. </a:t>
            </a:r>
            <a:r>
              <a:rPr lang="en-US" sz="1200" b="1" dirty="0"/>
              <a:t>2022</a:t>
            </a:r>
            <a:r>
              <a:rPr lang="en-US" sz="1200" dirty="0"/>
              <a:t>, 24, 25227</a:t>
            </a:r>
          </a:p>
          <a:p>
            <a:pPr marL="228600" indent="-228600">
              <a:buAutoNum type="arabicPeriod"/>
            </a:pPr>
            <a:r>
              <a:rPr lang="en-CA" sz="1200" b="1" dirty="0" err="1"/>
              <a:t>Jiří</a:t>
            </a:r>
            <a:r>
              <a:rPr lang="en-CA" sz="1200" b="1" dirty="0"/>
              <a:t> </a:t>
            </a:r>
            <a:r>
              <a:rPr lang="en-CA" sz="1200" b="1" dirty="0" err="1"/>
              <a:t>Hostaš</a:t>
            </a:r>
            <a:r>
              <a:rPr lang="en-CA" sz="1200" b="1" dirty="0"/>
              <a:t> </a:t>
            </a:r>
            <a:r>
              <a:rPr lang="en-CA" sz="1200" i="1" dirty="0"/>
              <a:t>et. al</a:t>
            </a:r>
            <a:r>
              <a:rPr lang="en-CA" sz="1200" dirty="0"/>
              <a:t> Compositional and elemental descriptors for perovskite materials. In </a:t>
            </a:r>
            <a:r>
              <a:rPr lang="en-CA" sz="1200" i="1" dirty="0"/>
              <a:t>Workshop on ''Machine Learning for Materials'' ICLR 2023</a:t>
            </a:r>
            <a:r>
              <a:rPr lang="en-CA" sz="1200" dirty="0"/>
              <a:t>,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1872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versity of Alberta - Crunchbase School Profile &amp; Alumni">
            <a:extLst>
              <a:ext uri="{FF2B5EF4-FFF2-40B4-BE49-F238E27FC236}">
                <a16:creationId xmlns:a16="http://schemas.microsoft.com/office/drawing/2014/main" id="{A017FC14-35D0-FA34-E811-A479684D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687" y="4914881"/>
            <a:ext cx="1782014" cy="17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C7293-5227-9355-E552-999D0150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759" y="3752850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Acknowledgement</a:t>
            </a:r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8FAE13C-EAFC-F987-AEAE-11CC7EBC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81" b="26113"/>
          <a:stretch/>
        </p:blipFill>
        <p:spPr>
          <a:xfrm>
            <a:off x="1524020" y="11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E02C-D38C-E44E-483F-B2C96204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386" y="3752850"/>
            <a:ext cx="6204614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Dr. Dennis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Salahub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Dr. </a:t>
            </a:r>
            <a:r>
              <a:rPr lang="en-CA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Maicon</a:t>
            </a:r>
            <a:r>
              <a:rPr lang="en-CA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Lourenço</a:t>
            </a:r>
            <a:endParaRPr lang="en-CA" sz="16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1600" dirty="0"/>
              <a:t>Dr. Venkataraman </a:t>
            </a:r>
            <a:r>
              <a:rPr lang="en-CA" sz="1600" dirty="0" err="1"/>
              <a:t>Thangadurai</a:t>
            </a:r>
            <a:endParaRPr lang="en-CA" sz="1600" dirty="0"/>
          </a:p>
          <a:p>
            <a:pPr marL="0" indent="0">
              <a:buNone/>
            </a:pPr>
            <a:r>
              <a:rPr lang="en-CA" sz="1600" dirty="0"/>
              <a:t>Dr. Karthik Shankar</a:t>
            </a:r>
          </a:p>
          <a:p>
            <a:pPr marL="0" indent="0">
              <a:buNone/>
            </a:pPr>
            <a:r>
              <a:rPr lang="en-CA" sz="1600" dirty="0"/>
              <a:t>Dr. Alain </a:t>
            </a:r>
            <a:r>
              <a:rPr lang="en-CA" sz="1600" dirty="0" err="1"/>
              <a:t>Tchagang</a:t>
            </a:r>
            <a:endParaRPr lang="en-CA" sz="1600" dirty="0"/>
          </a:p>
          <a:p>
            <a:pPr marL="0" indent="0">
              <a:buNone/>
            </a:pPr>
            <a:r>
              <a:rPr lang="en-CA" sz="1600" dirty="0"/>
              <a:t>John Garcia</a:t>
            </a:r>
          </a:p>
          <a:p>
            <a:pPr marL="0" indent="0">
              <a:buNone/>
            </a:pPr>
            <a:r>
              <a:rPr lang="en-CA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all my colleagues and collaborators</a:t>
            </a:r>
          </a:p>
        </p:txBody>
      </p:sp>
      <p:pic>
        <p:nvPicPr>
          <p:cNvPr id="6" name="Picture 4" descr="UCalgary Study Abroad | Calgary AB">
            <a:extLst>
              <a:ext uri="{FF2B5EF4-FFF2-40B4-BE49-F238E27FC236}">
                <a16:creationId xmlns:a16="http://schemas.microsoft.com/office/drawing/2014/main" id="{3012E5DD-6C9F-78DD-D146-68C6FB26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861428"/>
            <a:ext cx="1510507" cy="12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ederal University of Espírito Santo - Wikipedia">
            <a:extLst>
              <a:ext uri="{FF2B5EF4-FFF2-40B4-BE49-F238E27FC236}">
                <a16:creationId xmlns:a16="http://schemas.microsoft.com/office/drawing/2014/main" id="{EEFECA96-A8DE-2EC5-9F42-F769EC08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82" y="3939633"/>
            <a:ext cx="847825" cy="11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National Research Council Canada | EARTO">
            <a:extLst>
              <a:ext uri="{FF2B5EF4-FFF2-40B4-BE49-F238E27FC236}">
                <a16:creationId xmlns:a16="http://schemas.microsoft.com/office/drawing/2014/main" id="{6BF6292A-4C36-26E2-3C88-2A5E23EF2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559" y="5254063"/>
            <a:ext cx="1100331" cy="102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00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C5BC-BA41-B093-0E14-F3D46137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E3471-1090-7F31-0C28-07D0FF30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8793"/>
            <a:ext cx="10515600" cy="30464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Results</a:t>
            </a:r>
          </a:p>
          <a:p>
            <a:pPr lvl="1"/>
            <a:r>
              <a:rPr lang="en-US" dirty="0"/>
              <a:t>1. Role of Vacancies and AL</a:t>
            </a:r>
          </a:p>
          <a:p>
            <a:pPr lvl="1"/>
            <a:r>
              <a:rPr lang="en-US" dirty="0"/>
              <a:t>2. Experimental dataset</a:t>
            </a:r>
          </a:p>
          <a:p>
            <a:pPr lvl="2"/>
            <a:r>
              <a:rPr lang="en-US" dirty="0"/>
              <a:t>Descriptors</a:t>
            </a:r>
          </a:p>
          <a:p>
            <a:pPr lvl="2"/>
            <a:r>
              <a:rPr lang="en-US" dirty="0"/>
              <a:t>Regression models</a:t>
            </a:r>
          </a:p>
          <a:p>
            <a:pPr lvl="2"/>
            <a:r>
              <a:rPr lang="en-US" dirty="0"/>
              <a:t>Visualization</a:t>
            </a:r>
          </a:p>
          <a:p>
            <a:pPr lvl="1"/>
            <a:endParaRPr lang="en-US" dirty="0"/>
          </a:p>
          <a:p>
            <a:r>
              <a:rPr lang="en-US" dirty="0"/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18C39-1D1F-DC06-806D-C275E12D8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488" y="257712"/>
            <a:ext cx="2988702" cy="2132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B72514-EF85-FA9D-85F7-F2D0A49F1CC0}"/>
              </a:ext>
            </a:extLst>
          </p:cNvPr>
          <p:cNvSpPr txBox="1"/>
          <p:nvPr/>
        </p:nvSpPr>
        <p:spPr>
          <a:xfrm>
            <a:off x="5385711" y="6417725"/>
            <a:ext cx="4639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Graphic for periodic table trends taken from DOI: 10.1039/C7NH00010C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30D7793-F44C-432D-F364-71FE5A849F7D}"/>
              </a:ext>
            </a:extLst>
          </p:cNvPr>
          <p:cNvSpPr/>
          <p:nvPr/>
        </p:nvSpPr>
        <p:spPr>
          <a:xfrm rot="5400000">
            <a:off x="8036809" y="585308"/>
            <a:ext cx="394705" cy="4472121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0">
            <a:extLst>
              <a:ext uri="{FF2B5EF4-FFF2-40B4-BE49-F238E27FC236}">
                <a16:creationId xmlns:a16="http://schemas.microsoft.com/office/drawing/2014/main" id="{2280CE6E-DF6B-591E-2A3D-987ADA74B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11" y="3513783"/>
            <a:ext cx="2749382" cy="228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9B8780-3FB8-6884-2A90-A9EDFA828F47}"/>
              </a:ext>
            </a:extLst>
          </p:cNvPr>
          <p:cNvSpPr txBox="1"/>
          <p:nvPr/>
        </p:nvSpPr>
        <p:spPr>
          <a:xfrm>
            <a:off x="5308256" y="3253820"/>
            <a:ext cx="4472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</a:t>
            </a:r>
            <a:r>
              <a:rPr lang="en-US" sz="1300" dirty="0"/>
              <a:t>A1      A2    B1     B2  </a:t>
            </a:r>
            <a:r>
              <a:rPr lang="en-US" sz="1200" dirty="0"/>
              <a:t>A1/B1  A1*B1</a:t>
            </a: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790E74DC-98D3-D3B1-E891-ED27F3605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400" y="3483053"/>
            <a:ext cx="2984320" cy="236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27414A1-2856-BF6B-40CC-A5AFF9BDD138}"/>
              </a:ext>
            </a:extLst>
          </p:cNvPr>
          <p:cNvSpPr/>
          <p:nvPr/>
        </p:nvSpPr>
        <p:spPr>
          <a:xfrm rot="19291185" flipH="1">
            <a:off x="9032486" y="4286991"/>
            <a:ext cx="231124" cy="35080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BFF48-ABDF-90F2-D6F8-F19BE4B94834}"/>
              </a:ext>
            </a:extLst>
          </p:cNvPr>
          <p:cNvSpPr txBox="1"/>
          <p:nvPr/>
        </p:nvSpPr>
        <p:spPr>
          <a:xfrm>
            <a:off x="9167890" y="4145657"/>
            <a:ext cx="32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Fe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6F98D6C-DA3D-FF1A-2646-34987F3A602A}"/>
              </a:ext>
            </a:extLst>
          </p:cNvPr>
          <p:cNvSpPr txBox="1">
            <a:spLocks/>
          </p:cNvSpPr>
          <p:nvPr/>
        </p:nvSpPr>
        <p:spPr>
          <a:xfrm>
            <a:off x="838200" y="1835537"/>
            <a:ext cx="10515600" cy="129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Introduction</a:t>
            </a:r>
          </a:p>
          <a:p>
            <a:pPr lvl="1"/>
            <a:r>
              <a:rPr lang="en-US" dirty="0"/>
              <a:t>Perovskite chemistry</a:t>
            </a:r>
          </a:p>
          <a:p>
            <a:pPr lvl="1"/>
            <a:r>
              <a:rPr lang="en-US" dirty="0"/>
              <a:t>Where can ML help?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58A4BFA9-0A18-967A-8032-7142F67D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163"/>
            <a:ext cx="2743200" cy="365125"/>
          </a:xfrm>
        </p:spPr>
        <p:txBody>
          <a:bodyPr/>
          <a:lstStyle/>
          <a:p>
            <a:fld id="{C01DE3EF-8DDE-0941-A1A5-22AC9EB97FB3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4" descr="UCalgary Study Abroad | Calgary AB">
            <a:extLst>
              <a:ext uri="{FF2B5EF4-FFF2-40B4-BE49-F238E27FC236}">
                <a16:creationId xmlns:a16="http://schemas.microsoft.com/office/drawing/2014/main" id="{F393EA4B-8770-E72D-28D7-5DA234D0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8C16DF-17B6-BF9E-A522-AB924E0B1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833" y="283318"/>
            <a:ext cx="2149999" cy="21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085B8F-FFB3-40B0-BC4E-497996CF68DF}"/>
              </a:ext>
            </a:extLst>
          </p:cNvPr>
          <p:cNvSpPr txBox="1"/>
          <p:nvPr/>
        </p:nvSpPr>
        <p:spPr>
          <a:xfrm>
            <a:off x="3184915" y="2175847"/>
            <a:ext cx="5510483" cy="224676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sz="3500" dirty="0">
              <a:solidFill>
                <a:srgbClr val="FF0000"/>
              </a:solidFill>
            </a:endParaRPr>
          </a:p>
          <a:p>
            <a:pPr algn="ctr"/>
            <a:r>
              <a:rPr lang="en-US" sz="3500" dirty="0">
                <a:solidFill>
                  <a:srgbClr val="FF0000"/>
                </a:solidFill>
              </a:rPr>
              <a:t>Thank you for your attention,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</a:rPr>
              <a:t>questions and comments!</a:t>
            </a:r>
          </a:p>
          <a:p>
            <a:pPr algn="ctr"/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1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C3F94B-BCCB-E54A-6A8B-7F6B422B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53" y="779110"/>
            <a:ext cx="5623846" cy="5577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59BC5-BDE7-A183-616F-5844FBFC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Oxide Perovskites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EE47B-45E6-B592-497B-F0D00D58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CaTiO</a:t>
            </a:r>
            <a:r>
              <a:rPr lang="en-US" baseline="-25000" dirty="0"/>
              <a:t>3</a:t>
            </a:r>
            <a:r>
              <a:rPr lang="en-US" dirty="0"/>
              <a:t>, ABO</a:t>
            </a:r>
            <a:r>
              <a:rPr lang="en-US" baseline="-25000" dirty="0"/>
              <a:t>3</a:t>
            </a:r>
            <a:r>
              <a:rPr lang="en-US" dirty="0"/>
              <a:t>, or AA’BB’O</a:t>
            </a:r>
            <a:r>
              <a:rPr lang="en-US" baseline="-25000" dirty="0"/>
              <a:t>6</a:t>
            </a:r>
            <a:endParaRPr lang="en-US" dirty="0"/>
          </a:p>
          <a:p>
            <a:r>
              <a:rPr lang="en-US" dirty="0"/>
              <a:t>Functional materials</a:t>
            </a:r>
          </a:p>
          <a:p>
            <a:r>
              <a:rPr lang="en-US" dirty="0"/>
              <a:t>Versatile catalysts:</a:t>
            </a:r>
          </a:p>
          <a:p>
            <a:pPr lvl="1"/>
            <a:r>
              <a:rPr lang="en-US" dirty="0"/>
              <a:t>Water splitting reaction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reduction</a:t>
            </a:r>
          </a:p>
          <a:p>
            <a:r>
              <a:rPr lang="en-US" dirty="0"/>
              <a:t>Semiconductors</a:t>
            </a:r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E2060-6298-76A0-AB3A-82AF89E7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E5EDC-BEDF-E2D7-6CB1-A8DC133AECEE}"/>
              </a:ext>
            </a:extLst>
          </p:cNvPr>
          <p:cNvSpPr txBox="1"/>
          <p:nvPr/>
        </p:nvSpPr>
        <p:spPr>
          <a:xfrm>
            <a:off x="6346165" y="6415370"/>
            <a:ext cx="4279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Graphics for structural flexibility is from DOI 10.1039/c8ee01574k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E88126-908E-C5C0-9522-D7E2A0258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92"/>
          <a:stretch/>
        </p:blipFill>
        <p:spPr>
          <a:xfrm>
            <a:off x="286167" y="2939946"/>
            <a:ext cx="5337773" cy="3010912"/>
          </a:xfrm>
          <a:prstGeom prst="rect">
            <a:avLst/>
          </a:prstGeom>
        </p:spPr>
      </p:pic>
      <p:pic>
        <p:nvPicPr>
          <p:cNvPr id="6" name="Picture 4" descr="UCalgary Study Abroad | Calgary AB">
            <a:extLst>
              <a:ext uri="{FF2B5EF4-FFF2-40B4-BE49-F238E27FC236}">
                <a16:creationId xmlns:a16="http://schemas.microsoft.com/office/drawing/2014/main" id="{841A8D3D-A8E8-6AB3-2772-1665BFEE5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0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8D8215-35F7-0783-7F50-1DAE749BB63F}"/>
              </a:ext>
            </a:extLst>
          </p:cNvPr>
          <p:cNvGrpSpPr/>
          <p:nvPr/>
        </p:nvGrpSpPr>
        <p:grpSpPr>
          <a:xfrm>
            <a:off x="2467428" y="1251676"/>
            <a:ext cx="7772400" cy="5197349"/>
            <a:chOff x="1895928" y="645886"/>
            <a:chExt cx="7772400" cy="5197349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A0382EA-F261-1DFB-FB84-6F31F849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928" y="645886"/>
              <a:ext cx="7772400" cy="51973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A9E64A-4ACA-8130-76E0-C52C81A0839C}"/>
                </a:ext>
              </a:extLst>
            </p:cNvPr>
            <p:cNvSpPr txBox="1"/>
            <p:nvPr/>
          </p:nvSpPr>
          <p:spPr>
            <a:xfrm>
              <a:off x="6879772" y="884135"/>
              <a:ext cx="2503714" cy="107721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Coarse grain &amp; Mesoscale</a:t>
              </a:r>
            </a:p>
            <a:p>
              <a:pPr algn="ctr"/>
              <a:r>
                <a:rPr lang="en-US" sz="16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Molecules &amp; Segments</a:t>
              </a:r>
            </a:p>
            <a:p>
              <a:pPr algn="ctr"/>
              <a:endPara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1ED864-34A7-1D5E-26C6-36BA40DC1CA8}"/>
                </a:ext>
              </a:extLst>
            </p:cNvPr>
            <p:cNvSpPr txBox="1"/>
            <p:nvPr/>
          </p:nvSpPr>
          <p:spPr>
            <a:xfrm>
              <a:off x="5006704" y="2224156"/>
              <a:ext cx="2214000" cy="830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 Fields </a:t>
              </a:r>
            </a:p>
            <a:p>
              <a:pPr algn="ctr"/>
              <a:r>
                <a:rPr lang="en-US" sz="16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Atoms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e.g.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ReaxFF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UFF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347846-EBCA-CCBF-3775-06BA2D56B1CF}"/>
                </a:ext>
              </a:extLst>
            </p:cNvPr>
            <p:cNvSpPr txBox="1"/>
            <p:nvPr/>
          </p:nvSpPr>
          <p:spPr>
            <a:xfrm>
              <a:off x="3679373" y="3285298"/>
              <a:ext cx="1872341" cy="830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Semi-empirical QM</a:t>
              </a:r>
            </a:p>
            <a:p>
              <a:pPr algn="ctr"/>
              <a:r>
                <a:rPr lang="en-US" sz="16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Orbitals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DFTB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CA8D26-3D18-0511-8DEC-FA7CC27E5A65}"/>
                </a:ext>
              </a:extLst>
            </p:cNvPr>
            <p:cNvSpPr txBox="1"/>
            <p:nvPr/>
          </p:nvSpPr>
          <p:spPr>
            <a:xfrm>
              <a:off x="2612571" y="4293320"/>
              <a:ext cx="1393372" cy="830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 initio</a:t>
              </a:r>
            </a:p>
            <a:p>
              <a:pPr algn="ctr"/>
              <a:r>
                <a:rPr lang="en-US" sz="16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Electrons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DFT-D</a:t>
              </a:r>
            </a:p>
          </p:txBody>
        </p:sp>
      </p:grpSp>
      <p:pic>
        <p:nvPicPr>
          <p:cNvPr id="3" name="Picture 4" descr="UCalgary Study Abroad | Calgary AB">
            <a:extLst>
              <a:ext uri="{FF2B5EF4-FFF2-40B4-BE49-F238E27FC236}">
                <a16:creationId xmlns:a16="http://schemas.microsoft.com/office/drawing/2014/main" id="{023649C8-8084-3991-344C-B829D4C0A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356359-DFC5-E1F0-2A36-047D4F69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2556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Theoretical Studies</a:t>
            </a: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9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7A57-A32F-9446-4A0E-A0012734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Accelerating Material Science Using AI/ML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3FB81-6411-377C-D21A-57F2566A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E3EF-8DDE-0941-A1A5-22AC9EB97FB3}" type="slidenum">
              <a:rPr lang="en-US" smtClean="0"/>
              <a:t>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4AC674-A0B7-C2A3-057B-4AD18ACCEC26}"/>
              </a:ext>
            </a:extLst>
          </p:cNvPr>
          <p:cNvSpPr>
            <a:spLocks noChangeAspect="1"/>
          </p:cNvSpPr>
          <p:nvPr/>
        </p:nvSpPr>
        <p:spPr>
          <a:xfrm>
            <a:off x="5910600" y="1598455"/>
            <a:ext cx="3065125" cy="306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2. Predict properties or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propose new materials</a:t>
            </a:r>
          </a:p>
          <a:p>
            <a:pPr algn="ctr"/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590661-1578-006C-553B-95454E8591E0}"/>
              </a:ext>
            </a:extLst>
          </p:cNvPr>
          <p:cNvSpPr/>
          <p:nvPr/>
        </p:nvSpPr>
        <p:spPr>
          <a:xfrm>
            <a:off x="4613580" y="3383079"/>
            <a:ext cx="3063600" cy="306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3. robotics/optimization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of reaction conditions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15EF12-1326-E67E-7408-400E6DCEE59B}"/>
              </a:ext>
            </a:extLst>
          </p:cNvPr>
          <p:cNvSpPr>
            <a:spLocks noChangeAspect="1"/>
          </p:cNvSpPr>
          <p:nvPr/>
        </p:nvSpPr>
        <p:spPr>
          <a:xfrm>
            <a:off x="3315035" y="1598455"/>
            <a:ext cx="3063600" cy="306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 Material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structure and characterization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A54D07-60BA-23E9-C279-B7543781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229" y="4930915"/>
            <a:ext cx="2229191" cy="16670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D62B9A-6B97-1D15-5BE0-5F590CFC3A42}"/>
              </a:ext>
            </a:extLst>
          </p:cNvPr>
          <p:cNvSpPr txBox="1"/>
          <p:nvPr/>
        </p:nvSpPr>
        <p:spPr>
          <a:xfrm>
            <a:off x="148590" y="6597920"/>
            <a:ext cx="5865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Graphics for autonomous chemical experiments taken from 10.1021/acs.accounts.2c00220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184B0-1048-022E-0056-BBDD9C5F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88" y="1958725"/>
            <a:ext cx="1159570" cy="1424354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F4DF005D-3F85-94C6-39AE-79E99C8E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535" y="1512475"/>
            <a:ext cx="2966537" cy="238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377F9-2CB2-51C5-CBD7-83F4D9487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673" y="3474241"/>
            <a:ext cx="1399517" cy="10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7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C99A9B-ED8D-F7CB-E52F-0839964573E8}"/>
              </a:ext>
            </a:extLst>
          </p:cNvPr>
          <p:cNvSpPr txBox="1"/>
          <p:nvPr/>
        </p:nvSpPr>
        <p:spPr>
          <a:xfrm>
            <a:off x="5459704" y="6536917"/>
            <a:ext cx="664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err="1"/>
              <a:t>Maicon</a:t>
            </a:r>
            <a:r>
              <a:rPr lang="en-CA" sz="1200" dirty="0"/>
              <a:t> P. </a:t>
            </a:r>
            <a:r>
              <a:rPr lang="en-CA" sz="1200" dirty="0" err="1"/>
              <a:t>Lourenço</a:t>
            </a:r>
            <a:r>
              <a:rPr lang="en-CA" sz="1200" dirty="0"/>
              <a:t>, </a:t>
            </a:r>
            <a:r>
              <a:rPr lang="en-CA" sz="1200" dirty="0" err="1"/>
              <a:t>Lizandra</a:t>
            </a:r>
            <a:r>
              <a:rPr lang="en-CA" sz="1200" dirty="0"/>
              <a:t> Barrios Herrera, </a:t>
            </a:r>
            <a:r>
              <a:rPr lang="en-CA" sz="1200" b="1" dirty="0" err="1"/>
              <a:t>Jiří</a:t>
            </a:r>
            <a:r>
              <a:rPr lang="en-CA" sz="1200" b="1" dirty="0"/>
              <a:t> </a:t>
            </a:r>
            <a:r>
              <a:rPr lang="en-CA" sz="1200" b="1" dirty="0" err="1"/>
              <a:t>Hostaš</a:t>
            </a:r>
            <a:r>
              <a:rPr lang="en-CA" sz="1200" b="1" dirty="0"/>
              <a:t> </a:t>
            </a:r>
            <a:r>
              <a:rPr lang="en-CA" sz="1200" dirty="0"/>
              <a:t>et al. </a:t>
            </a:r>
            <a:r>
              <a:rPr lang="en-US" sz="1200" i="1" dirty="0"/>
              <a:t>Phys. Chem. Chem. Phys. </a:t>
            </a:r>
            <a:r>
              <a:rPr lang="en-US" sz="1200" b="1" dirty="0"/>
              <a:t>2022</a:t>
            </a:r>
            <a:r>
              <a:rPr lang="en-US" sz="1200" dirty="0"/>
              <a:t>, 24, 25227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18374-BFBF-6D84-23E5-2CA6E1CC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2556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1. Role of Vacancies in CaTiO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811C50-73BD-8B4F-0006-CD106678ED4C}"/>
              </a:ext>
            </a:extLst>
          </p:cNvPr>
          <p:cNvGrpSpPr/>
          <p:nvPr/>
        </p:nvGrpSpPr>
        <p:grpSpPr>
          <a:xfrm>
            <a:off x="7060020" y="1179270"/>
            <a:ext cx="5131980" cy="5342236"/>
            <a:chOff x="7060020" y="897297"/>
            <a:chExt cx="5131980" cy="53422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FDF0F8-7CCC-68CD-2916-63D4E3087D49}"/>
                </a:ext>
              </a:extLst>
            </p:cNvPr>
            <p:cNvGrpSpPr/>
            <p:nvPr/>
          </p:nvGrpSpPr>
          <p:grpSpPr>
            <a:xfrm>
              <a:off x="7060020" y="897297"/>
              <a:ext cx="4959308" cy="5342236"/>
              <a:chOff x="7235916" y="897297"/>
              <a:chExt cx="4959308" cy="534223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84FAF4F-E4DB-74D9-7479-96A1B5408729}"/>
                  </a:ext>
                </a:extLst>
              </p:cNvPr>
              <p:cNvGrpSpPr/>
              <p:nvPr/>
            </p:nvGrpSpPr>
            <p:grpSpPr>
              <a:xfrm>
                <a:off x="7235916" y="897297"/>
                <a:ext cx="2778525" cy="5342236"/>
                <a:chOff x="7882291" y="858417"/>
                <a:chExt cx="2778525" cy="53422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237C9E8-8777-7EC8-B419-CEE358121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82291" y="1266947"/>
                  <a:ext cx="2770410" cy="216875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3CE52D4-6C7D-E283-B40A-AB865DB3437F}"/>
                    </a:ext>
                  </a:extLst>
                </p:cNvPr>
                <p:cNvSpPr txBox="1"/>
                <p:nvPr/>
              </p:nvSpPr>
              <p:spPr>
                <a:xfrm>
                  <a:off x="8587319" y="858417"/>
                  <a:ext cx="16119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Pristine CaTiO</a:t>
                  </a:r>
                  <a:r>
                    <a:rPr lang="en-US" baseline="-25000" dirty="0"/>
                    <a:t>3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E62B4D-F1C0-8637-E09B-93E636244A4C}"/>
                    </a:ext>
                  </a:extLst>
                </p:cNvPr>
                <p:cNvSpPr txBox="1"/>
                <p:nvPr/>
              </p:nvSpPr>
              <p:spPr>
                <a:xfrm>
                  <a:off x="8395279" y="3695700"/>
                  <a:ext cx="19960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Modified CaTiO</a:t>
                  </a:r>
                  <a:r>
                    <a:rPr lang="en-US" baseline="-25000" dirty="0"/>
                    <a:t>2.625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D9ED6DA-BDAF-EDC7-87AD-E3DBA042E050}"/>
                    </a:ext>
                  </a:extLst>
                </p:cNvPr>
                <p:cNvGrpSpPr/>
                <p:nvPr/>
              </p:nvGrpSpPr>
              <p:grpSpPr>
                <a:xfrm>
                  <a:off x="8001648" y="4031899"/>
                  <a:ext cx="2659168" cy="2168754"/>
                  <a:chOff x="3362688" y="627586"/>
                  <a:chExt cx="2332089" cy="1902184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62454CBA-4F91-6F0F-1201-CC305B286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62688" y="627586"/>
                    <a:ext cx="2332089" cy="1902184"/>
                  </a:xfrm>
                  <a:prstGeom prst="rect">
                    <a:avLst/>
                  </a:prstGeom>
                </p:spPr>
              </p:pic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212900-5E2D-4D65-08D2-41ADF32B6AB4}"/>
                      </a:ext>
                    </a:extLst>
                  </p:cNvPr>
                  <p:cNvSpPr txBox="1"/>
                  <p:nvPr/>
                </p:nvSpPr>
                <p:spPr>
                  <a:xfrm>
                    <a:off x="5211247" y="696346"/>
                    <a:ext cx="423514" cy="26994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(B)</a:t>
                    </a: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FB5E2B2-B680-2E78-43D7-AB747DFDC23E}"/>
                    </a:ext>
                  </a:extLst>
                </p:cNvPr>
                <p:cNvSpPr txBox="1"/>
                <p:nvPr/>
              </p:nvSpPr>
              <p:spPr>
                <a:xfrm>
                  <a:off x="8093878" y="1324097"/>
                  <a:ext cx="42351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(A)</a:t>
                  </a:r>
                </a:p>
              </p:txBody>
            </p:sp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5E5164-6D2D-A945-91D4-FCB68F407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0000"/>
              <a:stretch/>
            </p:blipFill>
            <p:spPr>
              <a:xfrm>
                <a:off x="10014441" y="1178399"/>
                <a:ext cx="2180783" cy="229618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370A8B6-3927-D65B-7252-51CC27C657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1003" t="541" r="-1003" b="-541"/>
              <a:stretch/>
            </p:blipFill>
            <p:spPr>
              <a:xfrm>
                <a:off x="10014441" y="3849952"/>
                <a:ext cx="2180782" cy="2296183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23F57E-E24A-F748-312E-77EDB83251DE}"/>
                </a:ext>
              </a:extLst>
            </p:cNvPr>
            <p:cNvSpPr txBox="1"/>
            <p:nvPr/>
          </p:nvSpPr>
          <p:spPr>
            <a:xfrm>
              <a:off x="11731651" y="3104041"/>
              <a:ext cx="460349" cy="484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1" name="Picture 4" descr="UCalgary Study Abroad | Calgary AB">
            <a:extLst>
              <a:ext uri="{FF2B5EF4-FFF2-40B4-BE49-F238E27FC236}">
                <a16:creationId xmlns:a16="http://schemas.microsoft.com/office/drawing/2014/main" id="{CAC22498-F0D6-072F-C6A4-74B47076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896D08-B834-1476-2AB2-E8EE3F46EC5E}"/>
              </a:ext>
            </a:extLst>
          </p:cNvPr>
          <p:cNvSpPr txBox="1"/>
          <p:nvPr/>
        </p:nvSpPr>
        <p:spPr>
          <a:xfrm>
            <a:off x="3396824" y="2186394"/>
            <a:ext cx="710719" cy="2735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F26607-4134-BD1D-ECF5-CD89418A213A}"/>
              </a:ext>
            </a:extLst>
          </p:cNvPr>
          <p:cNvGrpSpPr/>
          <p:nvPr/>
        </p:nvGrpSpPr>
        <p:grpSpPr>
          <a:xfrm>
            <a:off x="568253" y="2109358"/>
            <a:ext cx="5367727" cy="2321790"/>
            <a:chOff x="568253" y="2109358"/>
            <a:chExt cx="5367727" cy="232179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982CF8B-BE6D-184B-9CFC-F5C3B4478076}"/>
                </a:ext>
              </a:extLst>
            </p:cNvPr>
            <p:cNvGrpSpPr/>
            <p:nvPr/>
          </p:nvGrpSpPr>
          <p:grpSpPr>
            <a:xfrm>
              <a:off x="568253" y="2109358"/>
              <a:ext cx="5367727" cy="2321790"/>
              <a:chOff x="568253" y="2109358"/>
              <a:chExt cx="5367727" cy="232179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F722D48-EC95-8A31-FF2E-F770143B1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1658"/>
              <a:stretch/>
            </p:blipFill>
            <p:spPr>
              <a:xfrm>
                <a:off x="931728" y="2134965"/>
                <a:ext cx="2544652" cy="2296183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F92C559-3FA7-AAA2-58E3-4E4EC5956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5570" y="2109358"/>
                <a:ext cx="2770410" cy="216875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84B946-8974-253F-FDD5-E663644EB916}"/>
                  </a:ext>
                </a:extLst>
              </p:cNvPr>
              <p:cNvSpPr txBox="1"/>
              <p:nvPr/>
            </p:nvSpPr>
            <p:spPr>
              <a:xfrm>
                <a:off x="568253" y="2134965"/>
                <a:ext cx="710719" cy="2735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E7B9B9-9035-7EB4-10A8-6AAB6938545A}"/>
                </a:ext>
              </a:extLst>
            </p:cNvPr>
            <p:cNvSpPr txBox="1"/>
            <p:nvPr/>
          </p:nvSpPr>
          <p:spPr>
            <a:xfrm>
              <a:off x="3404939" y="2170150"/>
              <a:ext cx="710719" cy="273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C630E9-782D-553D-B1BB-E46AF457868E}"/>
              </a:ext>
            </a:extLst>
          </p:cNvPr>
          <p:cNvGrpSpPr/>
          <p:nvPr/>
        </p:nvGrpSpPr>
        <p:grpSpPr>
          <a:xfrm>
            <a:off x="3246879" y="1952727"/>
            <a:ext cx="3150617" cy="2372906"/>
            <a:chOff x="3246879" y="1952727"/>
            <a:chExt cx="3150617" cy="237290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21021BC-EEEA-45AD-338F-7CA122A22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003" t="541" r="-23239" b="-541"/>
            <a:stretch/>
          </p:blipFill>
          <p:spPr>
            <a:xfrm>
              <a:off x="3246879" y="2029450"/>
              <a:ext cx="3150617" cy="22961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6381C1-6AE0-CC5A-EF4B-DD8C124612AE}"/>
                </a:ext>
              </a:extLst>
            </p:cNvPr>
            <p:cNvSpPr txBox="1"/>
            <p:nvPr/>
          </p:nvSpPr>
          <p:spPr>
            <a:xfrm>
              <a:off x="5384799" y="1952727"/>
              <a:ext cx="874505" cy="23253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61895-A9A1-B56B-C5DE-1FA5BB36ED7C}"/>
              </a:ext>
            </a:extLst>
          </p:cNvPr>
          <p:cNvGrpSpPr/>
          <p:nvPr/>
        </p:nvGrpSpPr>
        <p:grpSpPr>
          <a:xfrm>
            <a:off x="386520" y="1798838"/>
            <a:ext cx="6615609" cy="3097384"/>
            <a:chOff x="316608" y="1734364"/>
            <a:chExt cx="6615609" cy="30973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CA7562-FC2B-927E-F672-465EEFF98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6608" y="1734364"/>
              <a:ext cx="6615609" cy="309738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492906-470B-52CE-BC0E-405859D576FA}"/>
                </a:ext>
              </a:extLst>
            </p:cNvPr>
            <p:cNvSpPr txBox="1"/>
            <p:nvPr/>
          </p:nvSpPr>
          <p:spPr>
            <a:xfrm>
              <a:off x="4810111" y="4060768"/>
              <a:ext cx="1625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Active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9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DD2B5CC-DA44-9C8F-7A4B-04DB9AA0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Number of Double-Perovskites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54873A-B090-D92C-1000-C252FC5B0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312"/>
            <a:ext cx="3951514" cy="2747963"/>
          </a:xfrm>
        </p:spPr>
        <p:txBody>
          <a:bodyPr/>
          <a:lstStyle/>
          <a:p>
            <a:pPr marL="0" indent="0">
              <a:buNone/>
            </a:pPr>
            <a:r>
              <a:rPr lang="en-US" sz="3500" dirty="0"/>
              <a:t>AA’BB’O</a:t>
            </a:r>
            <a:r>
              <a:rPr lang="en-US" sz="3500" baseline="-25000" dirty="0"/>
              <a:t>6</a:t>
            </a:r>
            <a:r>
              <a:rPr lang="en-US" baseline="-25000" dirty="0"/>
              <a:t> 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       &gt;&gt; 10</a:t>
            </a:r>
            <a:r>
              <a:rPr lang="en-US" baseline="30000" dirty="0"/>
              <a:t>7</a:t>
            </a:r>
            <a:r>
              <a:rPr lang="en-US" dirty="0"/>
              <a:t> combinations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A8B0E-7BDE-AA2A-C72F-E3F69C18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864" y="1362514"/>
            <a:ext cx="5069217" cy="3616452"/>
          </a:xfrm>
          <a:prstGeom prst="rect">
            <a:avLst/>
          </a:prstGeom>
        </p:spPr>
      </p:pic>
      <p:pic>
        <p:nvPicPr>
          <p:cNvPr id="14" name="Picture 4" descr="UCalgary Study Abroad | Calgary AB">
            <a:extLst>
              <a:ext uri="{FF2B5EF4-FFF2-40B4-BE49-F238E27FC236}">
                <a16:creationId xmlns:a16="http://schemas.microsoft.com/office/drawing/2014/main" id="{B8223158-1629-5C04-98A0-74F2A115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ure 1">
            <a:extLst>
              <a:ext uri="{FF2B5EF4-FFF2-40B4-BE49-F238E27FC236}">
                <a16:creationId xmlns:a16="http://schemas.microsoft.com/office/drawing/2014/main" id="{49AABCC9-7907-661E-39EE-3E72BD7D1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65" b="51657"/>
          <a:stretch/>
        </p:blipFill>
        <p:spPr bwMode="auto">
          <a:xfrm>
            <a:off x="2305230" y="4300361"/>
            <a:ext cx="1975757" cy="214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57620A-C4F5-776F-5131-2F7D9BDB061F}"/>
              </a:ext>
            </a:extLst>
          </p:cNvPr>
          <p:cNvSpPr txBox="1"/>
          <p:nvPr/>
        </p:nvSpPr>
        <p:spPr>
          <a:xfrm>
            <a:off x="6240864" y="5621390"/>
            <a:ext cx="5817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Narrow bandgap is important for e.g. semiconductors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Catalysts for specific reactions have a certain bandgap range</a:t>
            </a:r>
          </a:p>
        </p:txBody>
      </p:sp>
    </p:spTree>
    <p:extLst>
      <p:ext uri="{BB962C8B-B14F-4D97-AF65-F5344CB8AC3E}">
        <p14:creationId xmlns:p14="http://schemas.microsoft.com/office/powerpoint/2010/main" val="400617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7D27-9AD1-3905-30BA-026E07EF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2. ML for Direct Prediction of Band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6B4C5-5DEF-BDBF-7682-1824AB0A5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38" y="546413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			The Materials Database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2F3AC3F-8819-3349-2A96-46FD41FBB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5" r="3951"/>
          <a:stretch/>
        </p:blipFill>
        <p:spPr bwMode="auto">
          <a:xfrm>
            <a:off x="6514640" y="2100071"/>
            <a:ext cx="4733581" cy="325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Calgary Study Abroad | Calgary AB">
            <a:extLst>
              <a:ext uri="{FF2B5EF4-FFF2-40B4-BE49-F238E27FC236}">
                <a16:creationId xmlns:a16="http://schemas.microsoft.com/office/drawing/2014/main" id="{6A7EC7F1-6A3D-4ED1-286F-57DE7CBB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FA82C5-992B-AFB3-2DD3-BCAB2D7EED8D}"/>
              </a:ext>
            </a:extLst>
          </p:cNvPr>
          <p:cNvGrpSpPr/>
          <p:nvPr/>
        </p:nvGrpSpPr>
        <p:grpSpPr>
          <a:xfrm>
            <a:off x="341523" y="1443210"/>
            <a:ext cx="11086561" cy="8372264"/>
            <a:chOff x="341523" y="1443210"/>
            <a:chExt cx="11086561" cy="8372264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D6CA40-FDF2-7C68-5BEB-8185138E40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8" r="2027"/>
            <a:stretch/>
          </p:blipFill>
          <p:spPr bwMode="auto">
            <a:xfrm>
              <a:off x="600621" y="1982462"/>
              <a:ext cx="5011095" cy="3375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88288A-18A5-F9A4-41F2-F7B70703CE46}"/>
                </a:ext>
              </a:extLst>
            </p:cNvPr>
            <p:cNvSpPr txBox="1"/>
            <p:nvPr/>
          </p:nvSpPr>
          <p:spPr>
            <a:xfrm>
              <a:off x="401978" y="1443210"/>
              <a:ext cx="5651653" cy="46381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9944B-C71B-F4C5-F882-AB4A35E60338}"/>
                </a:ext>
              </a:extLst>
            </p:cNvPr>
            <p:cNvSpPr txBox="1"/>
            <p:nvPr/>
          </p:nvSpPr>
          <p:spPr>
            <a:xfrm>
              <a:off x="341523" y="6356350"/>
              <a:ext cx="11086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Reflection of research focus and interests, method of measurement/calculation, dataset size, type of compounds etc.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4FB0787-6859-5576-8389-6618A3B04842}"/>
                </a:ext>
              </a:extLst>
            </p:cNvPr>
            <p:cNvSpPr txBox="1">
              <a:spLocks/>
            </p:cNvSpPr>
            <p:nvPr/>
          </p:nvSpPr>
          <p:spPr>
            <a:xfrm>
              <a:off x="1124638" y="5464136"/>
              <a:ext cx="4695591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	Experiment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4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2">
            <a:extLst>
              <a:ext uri="{FF2B5EF4-FFF2-40B4-BE49-F238E27FC236}">
                <a16:creationId xmlns:a16="http://schemas.microsoft.com/office/drawing/2014/main" id="{887A7A5C-0957-2C43-C6BC-A6A11F85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163"/>
            <a:ext cx="2743200" cy="365125"/>
          </a:xfrm>
        </p:spPr>
        <p:txBody>
          <a:bodyPr/>
          <a:lstStyle/>
          <a:p>
            <a:fld id="{C01DE3EF-8DDE-0941-A1A5-22AC9EB97FB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4" descr="UCalgary Study Abroad | Calgary AB">
            <a:extLst>
              <a:ext uri="{FF2B5EF4-FFF2-40B4-BE49-F238E27FC236}">
                <a16:creationId xmlns:a16="http://schemas.microsoft.com/office/drawing/2014/main" id="{3B8B5F20-D09D-8B2A-3D6B-71CBEA9C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081" y="7499"/>
            <a:ext cx="881919" cy="7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6040164-5F23-E471-0E7A-E26D55F7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10" y="458833"/>
            <a:ext cx="9949503" cy="57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25701</TotalTime>
  <Words>1110</Words>
  <Application>Microsoft Macintosh PowerPoint</Application>
  <PresentationFormat>Widescreen</PresentationFormat>
  <Paragraphs>297</Paragraphs>
  <Slides>20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Density Functional Theory and Machine Learning applied for Perovskite Materials</vt:lpstr>
      <vt:lpstr>Outline</vt:lpstr>
      <vt:lpstr>Oxide Perovskites</vt:lpstr>
      <vt:lpstr>Theoretical Studies</vt:lpstr>
      <vt:lpstr>Accelerating Material Science Using AI/ML</vt:lpstr>
      <vt:lpstr>1. Role of Vacancies in CaTiO3</vt:lpstr>
      <vt:lpstr>Number of Double-Perovskites</vt:lpstr>
      <vt:lpstr>2. ML for Direct Prediction of Band Gap</vt:lpstr>
      <vt:lpstr>PowerPoint Presentation</vt:lpstr>
      <vt:lpstr>1st step: Composition only</vt:lpstr>
      <vt:lpstr>PowerPoint Presentation</vt:lpstr>
      <vt:lpstr>PowerPoint Presentation</vt:lpstr>
      <vt:lpstr>PowerPoint Presentation</vt:lpstr>
      <vt:lpstr>PowerPoint Presentation</vt:lpstr>
      <vt:lpstr>PCA</vt:lpstr>
      <vt:lpstr>Latent Space via Wasserstein Autoencoders</vt:lpstr>
      <vt:lpstr>Wasserstein Autoencoders</vt:lpstr>
      <vt:lpstr>Conclusions</vt:lpstr>
      <vt:lpstr>Acknowledgement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Jiri Hostas</dc:creator>
  <cp:lastModifiedBy>Jiri Hostas</cp:lastModifiedBy>
  <cp:revision>328</cp:revision>
  <dcterms:created xsi:type="dcterms:W3CDTF">2022-11-15T04:38:29Z</dcterms:created>
  <dcterms:modified xsi:type="dcterms:W3CDTF">2023-04-02T05:35:47Z</dcterms:modified>
</cp:coreProperties>
</file>